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4" r:id="rId3"/>
    <p:sldId id="309" r:id="rId4"/>
    <p:sldId id="308" r:id="rId5"/>
    <p:sldId id="303" r:id="rId6"/>
    <p:sldId id="310" r:id="rId7"/>
    <p:sldId id="313" r:id="rId8"/>
    <p:sldId id="296" r:id="rId9"/>
    <p:sldId id="312" r:id="rId10"/>
    <p:sldId id="304" r:id="rId11"/>
    <p:sldId id="311" r:id="rId12"/>
  </p:sldIdLst>
  <p:sldSz cx="9144000" cy="6858000" type="screen4x3"/>
  <p:notesSz cx="6721475" cy="9852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玉珊" initials="周玉珊" lastIdx="1" clrIdx="0">
    <p:extLst>
      <p:ext uri="{19B8F6BF-5375-455C-9EA6-DF929625EA0E}">
        <p15:presenceInfo xmlns:p15="http://schemas.microsoft.com/office/powerpoint/2012/main" userId="周玉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FF"/>
    <a:srgbClr val="660066"/>
    <a:srgbClr val="6600FF"/>
    <a:srgbClr val="FFCCFF"/>
    <a:srgbClr val="CCFF99"/>
    <a:srgbClr val="9999FF"/>
    <a:srgbClr val="333300"/>
    <a:srgbClr val="B2B2B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9"/>
  </p:normalViewPr>
  <p:slideViewPr>
    <p:cSldViewPr snapToGrid="0" snapToObjects="1">
      <p:cViewPr varScale="1">
        <p:scale>
          <a:sx n="115" d="100"/>
          <a:sy n="115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6T14:28:49.260" idx="1">
    <p:pos x="10" y="10"/>
    <p:text>123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116CB-1714-4B10-985F-817605601C2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2F946A1-19C0-45C7-A9EA-DE2E228B43D8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一、辦理內容及期程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E26FEC-6B02-4498-A96B-957FF9EDDA20}" type="parTrans" cxnId="{C413FA5E-6DA9-4BC0-88C0-9E0B84524256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1AFD32-3B31-45BE-8165-E7EAD9BBE22E}" type="sibTrans" cxnId="{C413FA5E-6DA9-4BC0-88C0-9E0B84524256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D431F5-522C-4F2B-9CB0-950CC0A2A871}">
      <dgm:prSet phldrT="[文字]" custT="1"/>
      <dgm:spPr>
        <a:solidFill>
          <a:srgbClr val="C0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二、本校適用情形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EE7C25-4F42-4C88-A021-3713D484091D}" type="parTrans" cxnId="{736826D1-FC52-443E-B558-9C2C51709CF5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D99F1B2-B5DE-45A2-BEA7-44FF7072063C}" type="sibTrans" cxnId="{736826D1-FC52-443E-B558-9C2C51709CF5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F4E4BD-145A-4317-B3CC-1C61CB890D23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3600" b="1" smtClean="0">
              <a:latin typeface="標楷體" panose="03000509000000000000" pitchFamily="65" charset="-120"/>
              <a:ea typeface="標楷體" panose="03000509000000000000" pitchFamily="65" charset="-120"/>
            </a:rPr>
            <a:t>三、</a:t>
          </a:r>
          <a:r>
            <a:rPr lang="en-US" altLang="zh-TW" sz="3600" b="1" smtClean="0">
              <a:latin typeface="標楷體" panose="03000509000000000000" pitchFamily="65" charset="-120"/>
              <a:ea typeface="標楷體" panose="03000509000000000000" pitchFamily="65" charset="-120"/>
            </a:rPr>
            <a:t>KPI</a:t>
          </a:r>
          <a:r>
            <a:rPr lang="zh-TW" altLang="en-US" sz="3600" b="1" smtClean="0">
              <a:latin typeface="標楷體" panose="03000509000000000000" pitchFamily="65" charset="-120"/>
              <a:ea typeface="標楷體" panose="03000509000000000000" pitchFamily="65" charset="-120"/>
            </a:rPr>
            <a:t>目標值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FC97F5-3950-423C-AF63-C0CF2B3E48F7}" type="sibTrans" cxnId="{D4F8BA91-DE30-483A-A336-5F19A52404C3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AD5CE8-FCB1-4C2B-9291-D4545EECD713}" type="parTrans" cxnId="{D4F8BA91-DE30-483A-A336-5F19A52404C3}">
      <dgm:prSet/>
      <dgm:spPr/>
      <dgm:t>
        <a:bodyPr/>
        <a:lstStyle/>
        <a:p>
          <a:endParaRPr lang="zh-TW" altLang="en-US" sz="36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755E2A-5858-4F4A-B8F7-E7929E3E17AA}">
      <dgm:prSet phldrT="[文字]" custT="1"/>
      <dgm:spPr>
        <a:solidFill>
          <a:srgbClr val="FF6600"/>
        </a:solidFill>
      </dgm:spPr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四、推動相關文件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748E7E-E89F-4F58-B275-AD48618C503B}" type="parTrans" cxnId="{F5F29D22-22E0-4976-9297-6FEBA21372D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38798A-D4B2-402A-8116-91D47399F9DD}" type="sibTrans" cxnId="{F5F29D22-22E0-4976-9297-6FEBA21372D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F63BEA-9568-40BD-B241-C152F6AD6F5A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3600" u="sng" dirty="0" smtClean="0">
              <a:latin typeface="標楷體" panose="03000509000000000000" pitchFamily="65" charset="-120"/>
              <a:ea typeface="標楷體" panose="03000509000000000000" pitchFamily="65" charset="-120"/>
            </a:rPr>
            <a:t>五、諮詢窗口 </a:t>
          </a:r>
          <a:endParaRPr lang="zh-TW" altLang="en-US" sz="36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68ABB72-762E-4BE0-86BE-187E7F634488}" type="parTrans" cxnId="{7AE658BB-1A48-44DA-9E50-21E34EE255B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FF6B48-8911-43B1-95F4-B64EC84EB7C7}" type="sibTrans" cxnId="{7AE658BB-1A48-44DA-9E50-21E34EE255B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036365F-05D5-487B-A66D-B0448AB9CD11}" type="pres">
      <dgm:prSet presAssocID="{2CC116CB-1714-4B10-985F-817605601C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DF9458A-2A42-488F-B344-0740452794BC}" type="pres">
      <dgm:prSet presAssocID="{2CC116CB-1714-4B10-985F-817605601C25}" presName="Name1" presStyleCnt="0"/>
      <dgm:spPr/>
    </dgm:pt>
    <dgm:pt modelId="{28A58862-3C33-4221-9976-F38F5EDBF1DD}" type="pres">
      <dgm:prSet presAssocID="{2CC116CB-1714-4B10-985F-817605601C25}" presName="cycle" presStyleCnt="0"/>
      <dgm:spPr/>
    </dgm:pt>
    <dgm:pt modelId="{F21D1466-514B-4807-BE08-33619CB9215E}" type="pres">
      <dgm:prSet presAssocID="{2CC116CB-1714-4B10-985F-817605601C25}" presName="srcNode" presStyleLbl="node1" presStyleIdx="0" presStyleCnt="5"/>
      <dgm:spPr/>
    </dgm:pt>
    <dgm:pt modelId="{63FBB517-E454-4CB8-AE2D-06849EF7264C}" type="pres">
      <dgm:prSet presAssocID="{2CC116CB-1714-4B10-985F-817605601C2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42F09635-85F8-49E0-AE37-BD164E1C74AD}" type="pres">
      <dgm:prSet presAssocID="{2CC116CB-1714-4B10-985F-817605601C25}" presName="extraNode" presStyleLbl="node1" presStyleIdx="0" presStyleCnt="5"/>
      <dgm:spPr/>
    </dgm:pt>
    <dgm:pt modelId="{3E03954D-289F-4EC4-A925-ED986E28A433}" type="pres">
      <dgm:prSet presAssocID="{2CC116CB-1714-4B10-985F-817605601C25}" presName="dstNode" presStyleLbl="node1" presStyleIdx="0" presStyleCnt="5"/>
      <dgm:spPr/>
    </dgm:pt>
    <dgm:pt modelId="{A8150E66-D900-4171-9692-8488F61AFC5B}" type="pres">
      <dgm:prSet presAssocID="{32F946A1-19C0-45C7-A9EA-DE2E228B43D8}" presName="text_1" presStyleLbl="node1" presStyleIdx="0" presStyleCnt="5" custScaleY="125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DA7A8D-EBCA-4F8C-B319-01E608727F99}" type="pres">
      <dgm:prSet presAssocID="{32F946A1-19C0-45C7-A9EA-DE2E228B43D8}" presName="accent_1" presStyleCnt="0"/>
      <dgm:spPr/>
    </dgm:pt>
    <dgm:pt modelId="{B36075F4-1366-44B7-A50B-D542C48BF68A}" type="pres">
      <dgm:prSet presAssocID="{32F946A1-19C0-45C7-A9EA-DE2E228B43D8}" presName="accentRepeatNode" presStyleLbl="solidFgAcc1" presStyleIdx="0" presStyleCnt="5"/>
      <dgm:spPr>
        <a:prstGeom prst="star6">
          <a:avLst/>
        </a:prstGeom>
        <a:ln w="28575"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74A60111-8E86-4721-8149-51481C6B008A}" type="pres">
      <dgm:prSet presAssocID="{37D431F5-522C-4F2B-9CB0-950CC0A2A871}" presName="text_2" presStyleLbl="node1" presStyleIdx="1" presStyleCnt="5" custScaleY="125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A335DE-7CAE-4A91-BD91-710673626907}" type="pres">
      <dgm:prSet presAssocID="{37D431F5-522C-4F2B-9CB0-950CC0A2A871}" presName="accent_2" presStyleCnt="0"/>
      <dgm:spPr/>
    </dgm:pt>
    <dgm:pt modelId="{823D4C49-2053-4567-92AB-A84C1236E18B}" type="pres">
      <dgm:prSet presAssocID="{37D431F5-522C-4F2B-9CB0-950CC0A2A871}" presName="accentRepeatNode" presStyleLbl="solidFgAcc1" presStyleIdx="1" presStyleCnt="5"/>
      <dgm:spPr>
        <a:prstGeom prst="star6">
          <a:avLst/>
        </a:prstGeom>
        <a:ln w="38100">
          <a:solidFill>
            <a:srgbClr val="FF0000"/>
          </a:solidFill>
        </a:ln>
      </dgm:spPr>
      <dgm:t>
        <a:bodyPr/>
        <a:lstStyle/>
        <a:p>
          <a:endParaRPr lang="zh-TW" altLang="en-US"/>
        </a:p>
      </dgm:t>
    </dgm:pt>
    <dgm:pt modelId="{CECE1856-F83A-4D83-80DC-B9522354E858}" type="pres">
      <dgm:prSet presAssocID="{EFF4E4BD-145A-4317-B3CC-1C61CB890D23}" presName="text_3" presStyleLbl="node1" presStyleIdx="2" presStyleCnt="5" custScaleY="125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56E514-A2A7-4AEC-85C4-2C5BDF990628}" type="pres">
      <dgm:prSet presAssocID="{EFF4E4BD-145A-4317-B3CC-1C61CB890D23}" presName="accent_3" presStyleCnt="0"/>
      <dgm:spPr/>
    </dgm:pt>
    <dgm:pt modelId="{5C0EE824-0831-499E-9A43-FF6992067EC0}" type="pres">
      <dgm:prSet presAssocID="{EFF4E4BD-145A-4317-B3CC-1C61CB890D23}" presName="accentRepeatNode" presStyleLbl="solidFgAcc1" presStyleIdx="2" presStyleCnt="5"/>
      <dgm:spPr>
        <a:prstGeom prst="star6">
          <a:avLst/>
        </a:prstGeom>
        <a:ln w="28575">
          <a:solidFill>
            <a:schemeClr val="accent1"/>
          </a:solidFill>
        </a:ln>
      </dgm:spPr>
      <dgm:t>
        <a:bodyPr/>
        <a:lstStyle/>
        <a:p>
          <a:endParaRPr lang="zh-TW" altLang="en-US"/>
        </a:p>
      </dgm:t>
    </dgm:pt>
    <dgm:pt modelId="{216A53C6-02C2-46DD-88A8-95C5B0756778}" type="pres">
      <dgm:prSet presAssocID="{9D755E2A-5858-4F4A-B8F7-E7929E3E17AA}" presName="text_4" presStyleLbl="node1" presStyleIdx="3" presStyleCnt="5" custScaleY="125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166FDE-9659-49DE-88C7-F72419EA4487}" type="pres">
      <dgm:prSet presAssocID="{9D755E2A-5858-4F4A-B8F7-E7929E3E17AA}" presName="accent_4" presStyleCnt="0"/>
      <dgm:spPr/>
    </dgm:pt>
    <dgm:pt modelId="{7196E8C8-C944-438E-8EED-8A7DE5869B3B}" type="pres">
      <dgm:prSet presAssocID="{9D755E2A-5858-4F4A-B8F7-E7929E3E17AA}" presName="accentRepeatNode" presStyleLbl="solidFgAcc1" presStyleIdx="3" presStyleCnt="5"/>
      <dgm:spPr>
        <a:prstGeom prst="star6">
          <a:avLst/>
        </a:prstGeom>
        <a:ln w="28575">
          <a:solidFill>
            <a:srgbClr val="FFC000"/>
          </a:solidFill>
        </a:ln>
      </dgm:spPr>
      <dgm:t>
        <a:bodyPr/>
        <a:lstStyle/>
        <a:p>
          <a:endParaRPr lang="zh-TW" altLang="en-US"/>
        </a:p>
      </dgm:t>
    </dgm:pt>
    <dgm:pt modelId="{35D70F75-F7E5-46C6-99AA-AD8F216E242F}" type="pres">
      <dgm:prSet presAssocID="{D2F63BEA-9568-40BD-B241-C152F6AD6F5A}" presName="text_5" presStyleLbl="node1" presStyleIdx="4" presStyleCnt="5" custScaleY="1251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E11768-1838-4DB4-A163-5E9F6EA6A8C6}" type="pres">
      <dgm:prSet presAssocID="{D2F63BEA-9568-40BD-B241-C152F6AD6F5A}" presName="accent_5" presStyleCnt="0"/>
      <dgm:spPr/>
    </dgm:pt>
    <dgm:pt modelId="{5768EB01-C87E-4A1F-A785-8AC07A0D9E85}" type="pres">
      <dgm:prSet presAssocID="{D2F63BEA-9568-40BD-B241-C152F6AD6F5A}" presName="accentRepeatNode" presStyleLbl="solidFgAcc1" presStyleIdx="4" presStyleCnt="5" custLinFactNeighborX="4997" custLinFactNeighborY="-2499"/>
      <dgm:spPr>
        <a:prstGeom prst="star6">
          <a:avLst/>
        </a:prstGeom>
        <a:ln w="38100">
          <a:solidFill>
            <a:srgbClr val="CC00FF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9B5BCED6-677D-4257-B594-7F1866A68FBE}" type="presOf" srcId="{37D431F5-522C-4F2B-9CB0-950CC0A2A871}" destId="{74A60111-8E86-4721-8149-51481C6B008A}" srcOrd="0" destOrd="0" presId="urn:microsoft.com/office/officeart/2008/layout/VerticalCurvedList"/>
    <dgm:cxn modelId="{1A718519-C1B8-415B-977D-227E25E6A0AA}" type="presOf" srcId="{9D755E2A-5858-4F4A-B8F7-E7929E3E17AA}" destId="{216A53C6-02C2-46DD-88A8-95C5B0756778}" srcOrd="0" destOrd="0" presId="urn:microsoft.com/office/officeart/2008/layout/VerticalCurvedList"/>
    <dgm:cxn modelId="{F4154958-8E67-47DE-9490-667A7FB1A4EF}" type="presOf" srcId="{1B1AFD32-3B31-45BE-8165-E7EAD9BBE22E}" destId="{63FBB517-E454-4CB8-AE2D-06849EF7264C}" srcOrd="0" destOrd="0" presId="urn:microsoft.com/office/officeart/2008/layout/VerticalCurvedList"/>
    <dgm:cxn modelId="{D4F8BA91-DE30-483A-A336-5F19A52404C3}" srcId="{2CC116CB-1714-4B10-985F-817605601C25}" destId="{EFF4E4BD-145A-4317-B3CC-1C61CB890D23}" srcOrd="2" destOrd="0" parTransId="{26AD5CE8-FCB1-4C2B-9291-D4545EECD713}" sibTransId="{37FC97F5-3950-423C-AF63-C0CF2B3E48F7}"/>
    <dgm:cxn modelId="{736826D1-FC52-443E-B558-9C2C51709CF5}" srcId="{2CC116CB-1714-4B10-985F-817605601C25}" destId="{37D431F5-522C-4F2B-9CB0-950CC0A2A871}" srcOrd="1" destOrd="0" parTransId="{8DEE7C25-4F42-4C88-A021-3713D484091D}" sibTransId="{6D99F1B2-B5DE-45A2-BEA7-44FF7072063C}"/>
    <dgm:cxn modelId="{745DA1D0-0AF2-4A42-A12D-F59F4592AE65}" type="presOf" srcId="{32F946A1-19C0-45C7-A9EA-DE2E228B43D8}" destId="{A8150E66-D900-4171-9692-8488F61AFC5B}" srcOrd="0" destOrd="0" presId="urn:microsoft.com/office/officeart/2008/layout/VerticalCurvedList"/>
    <dgm:cxn modelId="{F5F29D22-22E0-4976-9297-6FEBA21372DA}" srcId="{2CC116CB-1714-4B10-985F-817605601C25}" destId="{9D755E2A-5858-4F4A-B8F7-E7929E3E17AA}" srcOrd="3" destOrd="0" parTransId="{96748E7E-E89F-4F58-B275-AD48618C503B}" sibTransId="{C738798A-D4B2-402A-8116-91D47399F9DD}"/>
    <dgm:cxn modelId="{C5FA6195-16C1-42EB-A2A9-E48D7FC5BEC8}" type="presOf" srcId="{D2F63BEA-9568-40BD-B241-C152F6AD6F5A}" destId="{35D70F75-F7E5-46C6-99AA-AD8F216E242F}" srcOrd="0" destOrd="0" presId="urn:microsoft.com/office/officeart/2008/layout/VerticalCurvedList"/>
    <dgm:cxn modelId="{0A3C04B5-E4EA-4431-BD9E-37A1ADAC1E43}" type="presOf" srcId="{2CC116CB-1714-4B10-985F-817605601C25}" destId="{B036365F-05D5-487B-A66D-B0448AB9CD11}" srcOrd="0" destOrd="0" presId="urn:microsoft.com/office/officeart/2008/layout/VerticalCurvedList"/>
    <dgm:cxn modelId="{63B7C5E4-378F-4683-B88A-B124E3687BB1}" type="presOf" srcId="{EFF4E4BD-145A-4317-B3CC-1C61CB890D23}" destId="{CECE1856-F83A-4D83-80DC-B9522354E858}" srcOrd="0" destOrd="0" presId="urn:microsoft.com/office/officeart/2008/layout/VerticalCurvedList"/>
    <dgm:cxn modelId="{C413FA5E-6DA9-4BC0-88C0-9E0B84524256}" srcId="{2CC116CB-1714-4B10-985F-817605601C25}" destId="{32F946A1-19C0-45C7-A9EA-DE2E228B43D8}" srcOrd="0" destOrd="0" parTransId="{0EE26FEC-6B02-4498-A96B-957FF9EDDA20}" sibTransId="{1B1AFD32-3B31-45BE-8165-E7EAD9BBE22E}"/>
    <dgm:cxn modelId="{7AE658BB-1A48-44DA-9E50-21E34EE255B6}" srcId="{2CC116CB-1714-4B10-985F-817605601C25}" destId="{D2F63BEA-9568-40BD-B241-C152F6AD6F5A}" srcOrd="4" destOrd="0" parTransId="{068ABB72-762E-4BE0-86BE-187E7F634488}" sibTransId="{EEFF6B48-8911-43B1-95F4-B64EC84EB7C7}"/>
    <dgm:cxn modelId="{878FD4EA-8248-44F0-A8F9-0BAF488BF520}" type="presParOf" srcId="{B036365F-05D5-487B-A66D-B0448AB9CD11}" destId="{0DF9458A-2A42-488F-B344-0740452794BC}" srcOrd="0" destOrd="0" presId="urn:microsoft.com/office/officeart/2008/layout/VerticalCurvedList"/>
    <dgm:cxn modelId="{BDE0A679-A952-42A2-9284-3DD17237B4FF}" type="presParOf" srcId="{0DF9458A-2A42-488F-B344-0740452794BC}" destId="{28A58862-3C33-4221-9976-F38F5EDBF1DD}" srcOrd="0" destOrd="0" presId="urn:microsoft.com/office/officeart/2008/layout/VerticalCurvedList"/>
    <dgm:cxn modelId="{89822F74-A70C-4E1E-9ECB-46FAF0E7AA21}" type="presParOf" srcId="{28A58862-3C33-4221-9976-F38F5EDBF1DD}" destId="{F21D1466-514B-4807-BE08-33619CB9215E}" srcOrd="0" destOrd="0" presId="urn:microsoft.com/office/officeart/2008/layout/VerticalCurvedList"/>
    <dgm:cxn modelId="{888F6501-99C1-447C-BABC-D390536E205C}" type="presParOf" srcId="{28A58862-3C33-4221-9976-F38F5EDBF1DD}" destId="{63FBB517-E454-4CB8-AE2D-06849EF7264C}" srcOrd="1" destOrd="0" presId="urn:microsoft.com/office/officeart/2008/layout/VerticalCurvedList"/>
    <dgm:cxn modelId="{8F302FA0-8697-4288-AD31-31B25B9682B4}" type="presParOf" srcId="{28A58862-3C33-4221-9976-F38F5EDBF1DD}" destId="{42F09635-85F8-49E0-AE37-BD164E1C74AD}" srcOrd="2" destOrd="0" presId="urn:microsoft.com/office/officeart/2008/layout/VerticalCurvedList"/>
    <dgm:cxn modelId="{0C8CCED7-D812-402B-920F-31584361A2DA}" type="presParOf" srcId="{28A58862-3C33-4221-9976-F38F5EDBF1DD}" destId="{3E03954D-289F-4EC4-A925-ED986E28A433}" srcOrd="3" destOrd="0" presId="urn:microsoft.com/office/officeart/2008/layout/VerticalCurvedList"/>
    <dgm:cxn modelId="{F9460EC2-884B-404A-99FB-A6F16F505714}" type="presParOf" srcId="{0DF9458A-2A42-488F-B344-0740452794BC}" destId="{A8150E66-D900-4171-9692-8488F61AFC5B}" srcOrd="1" destOrd="0" presId="urn:microsoft.com/office/officeart/2008/layout/VerticalCurvedList"/>
    <dgm:cxn modelId="{29309E31-7BF6-4A06-8EBC-40928C591D1B}" type="presParOf" srcId="{0DF9458A-2A42-488F-B344-0740452794BC}" destId="{B0DA7A8D-EBCA-4F8C-B319-01E608727F99}" srcOrd="2" destOrd="0" presId="urn:microsoft.com/office/officeart/2008/layout/VerticalCurvedList"/>
    <dgm:cxn modelId="{32DF154A-286F-48F5-A324-BAD921694BCA}" type="presParOf" srcId="{B0DA7A8D-EBCA-4F8C-B319-01E608727F99}" destId="{B36075F4-1366-44B7-A50B-D542C48BF68A}" srcOrd="0" destOrd="0" presId="urn:microsoft.com/office/officeart/2008/layout/VerticalCurvedList"/>
    <dgm:cxn modelId="{13B3AB6C-20E7-4851-BF5F-AD526053864D}" type="presParOf" srcId="{0DF9458A-2A42-488F-B344-0740452794BC}" destId="{74A60111-8E86-4721-8149-51481C6B008A}" srcOrd="3" destOrd="0" presId="urn:microsoft.com/office/officeart/2008/layout/VerticalCurvedList"/>
    <dgm:cxn modelId="{BB82F6AA-7D19-4F6E-8172-2C2E57547170}" type="presParOf" srcId="{0DF9458A-2A42-488F-B344-0740452794BC}" destId="{C7A335DE-7CAE-4A91-BD91-710673626907}" srcOrd="4" destOrd="0" presId="urn:microsoft.com/office/officeart/2008/layout/VerticalCurvedList"/>
    <dgm:cxn modelId="{CBA70D20-77CF-4260-9A54-7BE6B9EBF206}" type="presParOf" srcId="{C7A335DE-7CAE-4A91-BD91-710673626907}" destId="{823D4C49-2053-4567-92AB-A84C1236E18B}" srcOrd="0" destOrd="0" presId="urn:microsoft.com/office/officeart/2008/layout/VerticalCurvedList"/>
    <dgm:cxn modelId="{0F307167-BD2F-4881-A849-E215772191FA}" type="presParOf" srcId="{0DF9458A-2A42-488F-B344-0740452794BC}" destId="{CECE1856-F83A-4D83-80DC-B9522354E858}" srcOrd="5" destOrd="0" presId="urn:microsoft.com/office/officeart/2008/layout/VerticalCurvedList"/>
    <dgm:cxn modelId="{63A7DF57-A793-4F67-A34B-F7E1D85ADCE2}" type="presParOf" srcId="{0DF9458A-2A42-488F-B344-0740452794BC}" destId="{4B56E514-A2A7-4AEC-85C4-2C5BDF990628}" srcOrd="6" destOrd="0" presId="urn:microsoft.com/office/officeart/2008/layout/VerticalCurvedList"/>
    <dgm:cxn modelId="{81253E92-EE2F-41FA-B02A-A892696D18DF}" type="presParOf" srcId="{4B56E514-A2A7-4AEC-85C4-2C5BDF990628}" destId="{5C0EE824-0831-499E-9A43-FF6992067EC0}" srcOrd="0" destOrd="0" presId="urn:microsoft.com/office/officeart/2008/layout/VerticalCurvedList"/>
    <dgm:cxn modelId="{DA272ED1-1224-4BE3-AFA1-64DC0A0DA53A}" type="presParOf" srcId="{0DF9458A-2A42-488F-B344-0740452794BC}" destId="{216A53C6-02C2-46DD-88A8-95C5B0756778}" srcOrd="7" destOrd="0" presId="urn:microsoft.com/office/officeart/2008/layout/VerticalCurvedList"/>
    <dgm:cxn modelId="{226F2AE1-3C3C-483C-A674-54FB38D55B08}" type="presParOf" srcId="{0DF9458A-2A42-488F-B344-0740452794BC}" destId="{0C166FDE-9659-49DE-88C7-F72419EA4487}" srcOrd="8" destOrd="0" presId="urn:microsoft.com/office/officeart/2008/layout/VerticalCurvedList"/>
    <dgm:cxn modelId="{DB8D3B4A-B0EE-49F9-8DBE-732402A1ACF9}" type="presParOf" srcId="{0C166FDE-9659-49DE-88C7-F72419EA4487}" destId="{7196E8C8-C944-438E-8EED-8A7DE5869B3B}" srcOrd="0" destOrd="0" presId="urn:microsoft.com/office/officeart/2008/layout/VerticalCurvedList"/>
    <dgm:cxn modelId="{A823CF67-107A-4BD4-82D2-F6BD625E94C0}" type="presParOf" srcId="{0DF9458A-2A42-488F-B344-0740452794BC}" destId="{35D70F75-F7E5-46C6-99AA-AD8F216E242F}" srcOrd="9" destOrd="0" presId="urn:microsoft.com/office/officeart/2008/layout/VerticalCurvedList"/>
    <dgm:cxn modelId="{5CEC293A-A549-4DE9-BDA1-ED8FBC0BA6CB}" type="presParOf" srcId="{0DF9458A-2A42-488F-B344-0740452794BC}" destId="{3CE11768-1838-4DB4-A163-5E9F6EA6A8C6}" srcOrd="10" destOrd="0" presId="urn:microsoft.com/office/officeart/2008/layout/VerticalCurvedList"/>
    <dgm:cxn modelId="{0556ECCE-1AAF-4219-83F1-F86FCB746F40}" type="presParOf" srcId="{3CE11768-1838-4DB4-A163-5E9F6EA6A8C6}" destId="{5768EB01-C87E-4A1F-A785-8AC07A0D9E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BB517-E454-4CB8-AE2D-06849EF7264C}">
      <dsp:nvSpPr>
        <dsp:cNvPr id="0" name=""/>
        <dsp:cNvSpPr/>
      </dsp:nvSpPr>
      <dsp:spPr>
        <a:xfrm>
          <a:off x="-5090602" y="-779853"/>
          <a:ext cx="6062345" cy="6062345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50E66-D900-4171-9692-8488F61AFC5B}">
      <dsp:nvSpPr>
        <dsp:cNvPr id="0" name=""/>
        <dsp:cNvSpPr/>
      </dsp:nvSpPr>
      <dsp:spPr>
        <a:xfrm>
          <a:off x="425071" y="210464"/>
          <a:ext cx="5770009" cy="70473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一、辦理內容及期程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5071" y="210464"/>
        <a:ext cx="5770009" cy="704730"/>
      </dsp:txXfrm>
    </dsp:sp>
    <dsp:sp modelId="{B36075F4-1366-44B7-A50B-D542C48BF68A}">
      <dsp:nvSpPr>
        <dsp:cNvPr id="0" name=""/>
        <dsp:cNvSpPr/>
      </dsp:nvSpPr>
      <dsp:spPr>
        <a:xfrm>
          <a:off x="73189" y="210948"/>
          <a:ext cx="703762" cy="703762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60111-8E86-4721-8149-51481C6B008A}">
      <dsp:nvSpPr>
        <dsp:cNvPr id="0" name=""/>
        <dsp:cNvSpPr/>
      </dsp:nvSpPr>
      <dsp:spPr>
        <a:xfrm>
          <a:off x="828507" y="1054709"/>
          <a:ext cx="5366573" cy="704730"/>
        </a:xfrm>
        <a:prstGeom prst="rect">
          <a:avLst/>
        </a:prstGeom>
        <a:solidFill>
          <a:srgbClr val="C0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二、本校適用情形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8507" y="1054709"/>
        <a:ext cx="5366573" cy="704730"/>
      </dsp:txXfrm>
    </dsp:sp>
    <dsp:sp modelId="{823D4C49-2053-4567-92AB-A84C1236E18B}">
      <dsp:nvSpPr>
        <dsp:cNvPr id="0" name=""/>
        <dsp:cNvSpPr/>
      </dsp:nvSpPr>
      <dsp:spPr>
        <a:xfrm>
          <a:off x="476626" y="1055193"/>
          <a:ext cx="703762" cy="703762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E1856-F83A-4D83-80DC-B9522354E858}">
      <dsp:nvSpPr>
        <dsp:cNvPr id="0" name=""/>
        <dsp:cNvSpPr/>
      </dsp:nvSpPr>
      <dsp:spPr>
        <a:xfrm>
          <a:off x="952329" y="1898953"/>
          <a:ext cx="5242750" cy="704730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三、</a:t>
          </a:r>
          <a:r>
            <a:rPr lang="en-US" altLang="zh-TW" sz="3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KPI</a:t>
          </a:r>
          <a:r>
            <a:rPr lang="zh-TW" altLang="en-US" sz="3600" b="1" kern="1200" smtClean="0">
              <a:latin typeface="標楷體" panose="03000509000000000000" pitchFamily="65" charset="-120"/>
              <a:ea typeface="標楷體" panose="03000509000000000000" pitchFamily="65" charset="-120"/>
            </a:rPr>
            <a:t>目標值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52329" y="1898953"/>
        <a:ext cx="5242750" cy="704730"/>
      </dsp:txXfrm>
    </dsp:sp>
    <dsp:sp modelId="{5C0EE824-0831-499E-9A43-FF6992067EC0}">
      <dsp:nvSpPr>
        <dsp:cNvPr id="0" name=""/>
        <dsp:cNvSpPr/>
      </dsp:nvSpPr>
      <dsp:spPr>
        <a:xfrm>
          <a:off x="600448" y="1899437"/>
          <a:ext cx="703762" cy="703762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A53C6-02C2-46DD-88A8-95C5B0756778}">
      <dsp:nvSpPr>
        <dsp:cNvPr id="0" name=""/>
        <dsp:cNvSpPr/>
      </dsp:nvSpPr>
      <dsp:spPr>
        <a:xfrm>
          <a:off x="828507" y="2743198"/>
          <a:ext cx="5366573" cy="704730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四、推動相關文件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8507" y="2743198"/>
        <a:ext cx="5366573" cy="704730"/>
      </dsp:txXfrm>
    </dsp:sp>
    <dsp:sp modelId="{7196E8C8-C944-438E-8EED-8A7DE5869B3B}">
      <dsp:nvSpPr>
        <dsp:cNvPr id="0" name=""/>
        <dsp:cNvSpPr/>
      </dsp:nvSpPr>
      <dsp:spPr>
        <a:xfrm>
          <a:off x="476626" y="2743682"/>
          <a:ext cx="703762" cy="703762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70F75-F7E5-46C6-99AA-AD8F216E242F}">
      <dsp:nvSpPr>
        <dsp:cNvPr id="0" name=""/>
        <dsp:cNvSpPr/>
      </dsp:nvSpPr>
      <dsp:spPr>
        <a:xfrm>
          <a:off x="425071" y="3587442"/>
          <a:ext cx="5770009" cy="70473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9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u="sng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五、諮詢窗口 </a:t>
          </a:r>
          <a:endParaRPr lang="zh-TW" altLang="en-US" sz="3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5071" y="3587442"/>
        <a:ext cx="5770009" cy="704730"/>
      </dsp:txXfrm>
    </dsp:sp>
    <dsp:sp modelId="{5768EB01-C87E-4A1F-A785-8AC07A0D9E85}">
      <dsp:nvSpPr>
        <dsp:cNvPr id="0" name=""/>
        <dsp:cNvSpPr/>
      </dsp:nvSpPr>
      <dsp:spPr>
        <a:xfrm>
          <a:off x="108356" y="3570340"/>
          <a:ext cx="703762" cy="703762"/>
        </a:xfrm>
        <a:prstGeom prst="st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C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2639" cy="494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07281" y="0"/>
            <a:ext cx="2912639" cy="4943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413F-C5E4-49AB-9197-8E77142EBF00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57714"/>
            <a:ext cx="2912639" cy="4943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07281" y="9357714"/>
            <a:ext cx="2912639" cy="4943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B203-EDF6-4575-816B-5F1BCC0B6A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142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2639" cy="492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07281" y="0"/>
            <a:ext cx="2912639" cy="492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3C620-BAAB-4C51-8FDD-A6FE7F380302}" type="datetimeFigureOut">
              <a:rPr lang="zh-TW" altLang="en-US" smtClean="0"/>
              <a:t>2020/7/31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2148" y="4679712"/>
            <a:ext cx="5377180" cy="44334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57714"/>
            <a:ext cx="2912639" cy="492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07281" y="9357714"/>
            <a:ext cx="2912639" cy="492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6C06-FC9E-46D5-85B3-8350082F93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2595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108.10.21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北市教資字第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1083100990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號函知各校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月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日前完成員工愛上網人員帳號建立。</a:t>
            </a:r>
            <a:endParaRPr lang="ko-KR" altLang="en-US" sz="1200" b="1" dirty="0" smtClean="0">
              <a:solidFill>
                <a:schemeClr val="accent2"/>
              </a:solidFill>
              <a:latin typeface="微軟正黑體" panose="020B0604030504040204" pitchFamily="34" charset="-120"/>
              <a:cs typeface="Arial" pitchFamily="34" charset="0"/>
            </a:endParaRPr>
          </a:p>
          <a:p>
            <a:endParaRPr lang="en-US" altLang="ko-KR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03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108.9.9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北市教秘字第</a:t>
            </a:r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10830854151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號函、</a:t>
            </a:r>
            <a:endParaRPr lang="en-US" altLang="zh-TW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年度建築物公共安全及消防安全檢查增能班、</a:t>
            </a:r>
            <a:endParaRPr lang="en-US" altLang="zh-TW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年度學校電子化核銷及精實管理校園工程研習班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C6C06-FC9E-46D5-85B3-8350082F931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43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108.10.21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北市教資字第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1083100990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號函知各校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月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日前完成員工愛上網人員帳號建立。</a:t>
            </a:r>
            <a:endParaRPr lang="ko-KR" altLang="en-US" sz="1200" b="1" dirty="0" smtClean="0">
              <a:solidFill>
                <a:schemeClr val="accent2"/>
              </a:solidFill>
              <a:latin typeface="微軟正黑體" panose="020B0604030504040204" pitchFamily="34" charset="-120"/>
              <a:cs typeface="Arial" pitchFamily="34" charset="0"/>
            </a:endParaRPr>
          </a:p>
          <a:p>
            <a:endParaRPr lang="en-US" altLang="ko-KR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03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108.9.9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北市教秘字第</a:t>
            </a:r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10830854151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號函、</a:t>
            </a:r>
            <a:endParaRPr lang="en-US" altLang="zh-TW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年度建築物公共安全及消防安全檢查增能班、</a:t>
            </a:r>
            <a:endParaRPr lang="en-US" altLang="zh-TW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年度學校電子化核銷及精實管理校園工程研習班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C6C06-FC9E-46D5-85B3-8350082F931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7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02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108.10.21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北市教資字第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1083100990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號函知各校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月</a:t>
            </a:r>
            <a:r>
              <a:rPr lang="en-US" altLang="zh-TW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8</a:t>
            </a:r>
            <a:r>
              <a:rPr lang="zh-TW" altLang="en-US" sz="1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日前完成員工愛上網人員帳號建立。</a:t>
            </a:r>
            <a:endParaRPr lang="ko-KR" altLang="en-US" sz="1200" b="1" dirty="0" smtClean="0">
              <a:solidFill>
                <a:schemeClr val="accent2"/>
              </a:solidFill>
              <a:latin typeface="微軟正黑體" panose="020B0604030504040204" pitchFamily="34" charset="-120"/>
              <a:cs typeface="Arial" pitchFamily="34" charset="0"/>
            </a:endParaRPr>
          </a:p>
          <a:p>
            <a:endParaRPr lang="en-US" altLang="ko-KR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ko-KR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03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：</a:t>
            </a:r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108.9.9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北市教秘字第</a:t>
            </a:r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10830854151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號函、</a:t>
            </a:r>
            <a:endParaRPr lang="en-US" altLang="zh-TW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年度建築物公共安全及消防安全檢查增能班、</a:t>
            </a:r>
            <a:endParaRPr lang="en-US" altLang="zh-TW" sz="12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en-US" altLang="zh-TW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108</a:t>
            </a:r>
            <a:r>
              <a:rPr lang="zh-TW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年度學校電子化核銷及精實管理校園工程研習班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C6C06-FC9E-46D5-85B3-8350082F931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77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C06-FC9E-46D5-85B3-8350082F9318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35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6C06-FC9E-46D5-85B3-8350082F9318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1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3" y="2337594"/>
            <a:ext cx="77724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7408"/>
            <a:ext cx="6858000" cy="7403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6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moe.gov.tw/default.aspx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atdof.taipeifubon.com.tw/piscba/" TargetMode="External"/><Relationship Id="rId4" Type="http://schemas.openxmlformats.org/officeDocument/2006/relationships/hyperlink" Target="https://ssopxy.gov.taipei/SSOPXY/home.asp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8745" y="1079459"/>
            <a:ext cx="9144000" cy="1042416"/>
          </a:xfrm>
        </p:spPr>
        <p:txBody>
          <a:bodyPr anchor="ctr">
            <a:noAutofit/>
          </a:bodyPr>
          <a:lstStyle/>
          <a:p>
            <a:pPr>
              <a:lnSpc>
                <a:spcPts val="6800"/>
              </a:lnSpc>
            </a:pPr>
            <a:r>
              <a:rPr lang="zh-TW" altLang="en-US" sz="4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電子請購暨核銷系統說明</a:t>
            </a:r>
            <a:endParaRPr lang="zh-TW" altLang="zh-TW" sz="4200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137397" y="4917865"/>
            <a:ext cx="3138138" cy="628578"/>
          </a:xfrm>
        </p:spPr>
        <p:txBody>
          <a:bodyPr anchor="ctr">
            <a:noAutofit/>
          </a:bodyPr>
          <a:lstStyle/>
          <a:p>
            <a:r>
              <a:rPr lang="en-US" altLang="zh-TW" sz="20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0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0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 </a:t>
            </a:r>
            <a:endParaRPr lang="en-US" altLang="zh-TW" sz="2000" dirty="0" smtClean="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報告人：永安國小周玉珊</a:t>
            </a:r>
            <a:endParaRPr lang="zh-TW" altLang="en-US" sz="2000" dirty="0">
              <a:solidFill>
                <a:srgbClr val="66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91321" y="2331720"/>
            <a:ext cx="4411617" cy="2179642"/>
            <a:chOff x="2524893" y="3064377"/>
            <a:chExt cx="4411617" cy="1630951"/>
          </a:xfrm>
        </p:grpSpPr>
        <p:grpSp>
          <p:nvGrpSpPr>
            <p:cNvPr id="15" name="群組 14"/>
            <p:cNvGrpSpPr/>
            <p:nvPr/>
          </p:nvGrpSpPr>
          <p:grpSpPr>
            <a:xfrm>
              <a:off x="2524893" y="4126321"/>
              <a:ext cx="4411617" cy="569007"/>
              <a:chOff x="2302354" y="3907690"/>
              <a:chExt cx="3499588" cy="686677"/>
            </a:xfrm>
          </p:grpSpPr>
          <p:sp>
            <p:nvSpPr>
              <p:cNvPr id="16" name="向右箭號 15"/>
              <p:cNvSpPr/>
              <p:nvPr/>
            </p:nvSpPr>
            <p:spPr>
              <a:xfrm>
                <a:off x="2302354" y="3907690"/>
                <a:ext cx="3499588" cy="686677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1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向右箭號 4"/>
              <p:cNvSpPr txBox="1"/>
              <p:nvPr/>
            </p:nvSpPr>
            <p:spPr>
              <a:xfrm>
                <a:off x="2325152" y="4079850"/>
                <a:ext cx="3242084" cy="2584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t" anchorCtr="0">
                <a:noAutofit/>
              </a:bodyPr>
              <a:lstStyle/>
              <a:p>
                <a:pPr marL="0" lvl="1" defTabSz="488950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24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    電子請購</a:t>
                </a:r>
                <a:r>
                  <a:rPr lang="zh-TW" altLang="en-US" sz="24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暨</a:t>
                </a:r>
                <a:r>
                  <a:rPr lang="zh-TW" altLang="en-US" sz="24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核銷系統</a:t>
                </a:r>
                <a:endParaRPr lang="zh-TW" altLang="en-US" sz="2400" b="1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2729823" y="3064377"/>
              <a:ext cx="3637629" cy="1087350"/>
              <a:chOff x="1259630" y="2685879"/>
              <a:chExt cx="5342480" cy="1709556"/>
            </a:xfrm>
          </p:grpSpPr>
          <p:sp>
            <p:nvSpPr>
              <p:cNvPr id="7" name="Rectangle 12"/>
              <p:cNvSpPr/>
              <p:nvPr/>
            </p:nvSpPr>
            <p:spPr>
              <a:xfrm rot="5400000">
                <a:off x="1232986" y="2721321"/>
                <a:ext cx="1700756" cy="1647467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28750">
                    <a:moveTo>
                      <a:pt x="1566053" y="0"/>
                    </a:moveTo>
                    <a:lnTo>
                      <a:pt x="1794653" y="208282"/>
                    </a:lnTo>
                    <a:lnTo>
                      <a:pt x="1700673" y="208282"/>
                    </a:lnTo>
                    <a:lnTo>
                      <a:pt x="1700673" y="422910"/>
                    </a:lnTo>
                    <a:lnTo>
                      <a:pt x="1828800" y="422910"/>
                    </a:lnTo>
                    <a:lnTo>
                      <a:pt x="1828800" y="1428750"/>
                    </a:lnTo>
                    <a:lnTo>
                      <a:pt x="0" y="1428750"/>
                    </a:lnTo>
                    <a:lnTo>
                      <a:pt x="0" y="422910"/>
                    </a:lnTo>
                    <a:lnTo>
                      <a:pt x="1431433" y="422910"/>
                    </a:lnTo>
                    <a:lnTo>
                      <a:pt x="1431433" y="208282"/>
                    </a:lnTo>
                    <a:lnTo>
                      <a:pt x="1337453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8" name="Rectangle 16"/>
              <p:cNvSpPr/>
              <p:nvPr/>
            </p:nvSpPr>
            <p:spPr>
              <a:xfrm rot="5400000">
                <a:off x="2606683" y="2710422"/>
                <a:ext cx="1700757" cy="1669261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30443">
                    <a:moveTo>
                      <a:pt x="1134212" y="0"/>
                    </a:moveTo>
                    <a:lnTo>
                      <a:pt x="1362812" y="208282"/>
                    </a:lnTo>
                    <a:lnTo>
                      <a:pt x="1268832" y="208282"/>
                    </a:lnTo>
                    <a:lnTo>
                      <a:pt x="1268832" y="424603"/>
                    </a:lnTo>
                    <a:lnTo>
                      <a:pt x="1828800" y="424603"/>
                    </a:lnTo>
                    <a:lnTo>
                      <a:pt x="1828800" y="1430443"/>
                    </a:lnTo>
                    <a:lnTo>
                      <a:pt x="0" y="1430443"/>
                    </a:lnTo>
                    <a:lnTo>
                      <a:pt x="0" y="424603"/>
                    </a:lnTo>
                    <a:lnTo>
                      <a:pt x="999592" y="424603"/>
                    </a:lnTo>
                    <a:lnTo>
                      <a:pt x="999592" y="208282"/>
                    </a:lnTo>
                    <a:lnTo>
                      <a:pt x="905612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9" name="Rectangle 20"/>
              <p:cNvSpPr/>
              <p:nvPr/>
            </p:nvSpPr>
            <p:spPr>
              <a:xfrm rot="5400000">
                <a:off x="3977915" y="2718858"/>
                <a:ext cx="1700758" cy="1652395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32136">
                    <a:moveTo>
                      <a:pt x="702370" y="0"/>
                    </a:moveTo>
                    <a:lnTo>
                      <a:pt x="930970" y="208282"/>
                    </a:lnTo>
                    <a:lnTo>
                      <a:pt x="836990" y="208282"/>
                    </a:lnTo>
                    <a:lnTo>
                      <a:pt x="836990" y="426296"/>
                    </a:lnTo>
                    <a:lnTo>
                      <a:pt x="1828800" y="426296"/>
                    </a:lnTo>
                    <a:lnTo>
                      <a:pt x="1828800" y="1432136"/>
                    </a:lnTo>
                    <a:lnTo>
                      <a:pt x="0" y="1432136"/>
                    </a:lnTo>
                    <a:lnTo>
                      <a:pt x="0" y="426296"/>
                    </a:lnTo>
                    <a:lnTo>
                      <a:pt x="567750" y="426296"/>
                    </a:lnTo>
                    <a:lnTo>
                      <a:pt x="567750" y="208282"/>
                    </a:lnTo>
                    <a:lnTo>
                      <a:pt x="473770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" name="Rectangle 7"/>
              <p:cNvSpPr/>
              <p:nvPr/>
            </p:nvSpPr>
            <p:spPr>
              <a:xfrm rot="16200000">
                <a:off x="5139625" y="2932946"/>
                <a:ext cx="1709551" cy="1215418"/>
              </a:xfrm>
              <a:prstGeom prst="rect">
                <a:avLst/>
              </a:prstGeom>
              <a:solidFill>
                <a:srgbClr val="A9201D"/>
              </a:soli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1" name="TextBox 36"/>
              <p:cNvSpPr txBox="1">
                <a:spLocks noChangeArrowheads="1"/>
              </p:cNvSpPr>
              <p:nvPr/>
            </p:nvSpPr>
            <p:spPr bwMode="auto">
              <a:xfrm>
                <a:off x="1488482" y="2850095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b="1" kern="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Kozuka Gothic Pr6N M"/>
                  </a:rPr>
                  <a:t>請購作業</a:t>
                </a:r>
                <a:endParaRPr lang="en-US" altLang="zh-TW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ozuka Gothic Pr6N M"/>
                </a:endParaRPr>
              </a:p>
            </p:txBody>
          </p:sp>
          <p:sp>
            <p:nvSpPr>
              <p:cNvPr id="12" name="TextBox 36"/>
              <p:cNvSpPr txBox="1">
                <a:spLocks noChangeArrowheads="1"/>
              </p:cNvSpPr>
              <p:nvPr/>
            </p:nvSpPr>
            <p:spPr bwMode="auto">
              <a:xfrm>
                <a:off x="2868260" y="2879966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b="1" kern="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Kozuka Gothic Pr6N M"/>
                  </a:rPr>
                  <a:t>核銷作業</a:t>
                </a:r>
                <a:endParaRPr lang="en-US" altLang="zh-TW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ozuka Gothic Pr6N M"/>
                </a:endParaRPr>
              </a:p>
            </p:txBody>
          </p:sp>
          <p:sp>
            <p:nvSpPr>
              <p:cNvPr id="13" name="TextBox 36"/>
              <p:cNvSpPr txBox="1">
                <a:spLocks noChangeArrowheads="1"/>
              </p:cNvSpPr>
              <p:nvPr/>
            </p:nvSpPr>
            <p:spPr bwMode="auto">
              <a:xfrm>
                <a:off x="4255496" y="2879966"/>
                <a:ext cx="654805" cy="1389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b="1" kern="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Kozuka Gothic Pr6N M"/>
                  </a:rPr>
                  <a:t>會計作業</a:t>
                </a:r>
                <a:endParaRPr lang="en-US" altLang="zh-TW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ozuka Gothic Pr6N M"/>
                </a:endParaRPr>
              </a:p>
            </p:txBody>
          </p:sp>
          <p:sp>
            <p:nvSpPr>
              <p:cNvPr id="14" name="TextBox 36"/>
              <p:cNvSpPr txBox="1">
                <a:spLocks noChangeArrowheads="1"/>
              </p:cNvSpPr>
              <p:nvPr/>
            </p:nvSpPr>
            <p:spPr bwMode="auto">
              <a:xfrm>
                <a:off x="5666996" y="2867959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b="1" kern="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Kozuka Gothic Pr6N M"/>
                  </a:rPr>
                  <a:t>支付作業</a:t>
                </a:r>
                <a:endParaRPr lang="en-US" altLang="zh-TW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ozuka Gothic Pr6N 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1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 txBox="1">
            <a:spLocks/>
          </p:cNvSpPr>
          <p:nvPr/>
        </p:nvSpPr>
        <p:spPr>
          <a:xfrm>
            <a:off x="167054" y="3629"/>
            <a:ext cx="8787911" cy="103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、推動相關文件</a:t>
            </a:r>
            <a:endParaRPr lang="zh-TW" altLang="en-US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Google Shape;395;p35"/>
          <p:cNvSpPr/>
          <p:nvPr/>
        </p:nvSpPr>
        <p:spPr>
          <a:xfrm>
            <a:off x="633853" y="1036584"/>
            <a:ext cx="8223445" cy="599394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96;p35"/>
          <p:cNvSpPr/>
          <p:nvPr/>
        </p:nvSpPr>
        <p:spPr>
          <a:xfrm>
            <a:off x="989035" y="1492082"/>
            <a:ext cx="7787700" cy="432873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1.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備忘錄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(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一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)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：總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說明 </a:t>
            </a:r>
            <a:r>
              <a:rPr lang="en-US" altLang="zh-TW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(</a:t>
            </a:r>
            <a:r>
              <a:rPr lang="zh-TW" altLang="en-US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操作流程簡介</a:t>
            </a:r>
            <a:r>
              <a:rPr lang="en-US" altLang="zh-TW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300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2.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備忘錄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(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二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)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：案件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類型 </a:t>
            </a:r>
            <a:r>
              <a:rPr lang="en-US" altLang="zh-TW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(</a:t>
            </a:r>
            <a:r>
              <a:rPr lang="zh-TW" altLang="en-US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採購、非採購案件分類</a:t>
            </a:r>
            <a:r>
              <a:rPr lang="en-US" altLang="zh-TW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23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3.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備忘錄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(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三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)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：會計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系統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-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注意事項</a:t>
            </a:r>
            <a:endParaRPr lang="en-US" altLang="zh-TW" sz="23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rank Ruhl Libre"/>
              <a:sym typeface="Frank Ruhl Libre"/>
            </a:endParaRPr>
          </a:p>
          <a:p>
            <a:pPr>
              <a:spcBef>
                <a:spcPts val="600"/>
              </a:spcBef>
            </a:pP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4.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備忘錄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(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四</a:t>
            </a:r>
            <a:r>
              <a:rPr lang="en-US" altLang="zh-TW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)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：上傳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附件 </a:t>
            </a:r>
            <a:r>
              <a:rPr lang="en-US" altLang="zh-TW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(</a:t>
            </a:r>
            <a:r>
              <a:rPr lang="zh-TW" altLang="en-US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各類案件使用</a:t>
            </a:r>
            <a:r>
              <a:rPr lang="zh-TW" altLang="en-US" sz="2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「</a:t>
            </a:r>
            <a:r>
              <a:rPr lang="zh-TW" altLang="en-US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表單</a:t>
            </a:r>
            <a:r>
              <a:rPr lang="zh-TW" altLang="en-US" sz="2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類型」</a:t>
            </a:r>
            <a:r>
              <a:rPr lang="zh-TW" altLang="en-US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及</a:t>
            </a:r>
            <a:endParaRPr lang="en-US" altLang="zh-TW" sz="23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rank Ruhl Libre"/>
              <a:sym typeface="Frank Ruhl Libre"/>
            </a:endParaRPr>
          </a:p>
          <a:p>
            <a:pPr>
              <a:spcBef>
                <a:spcPts val="600"/>
              </a:spcBef>
            </a:pPr>
            <a:r>
              <a:rPr lang="en-US" altLang="zh-TW" sz="2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</a:t>
            </a:r>
            <a:r>
              <a:rPr lang="en-US" altLang="zh-TW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                         </a:t>
            </a:r>
            <a:r>
              <a:rPr lang="zh-TW" altLang="en-US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需</a:t>
            </a:r>
            <a:r>
              <a:rPr lang="zh-TW" altLang="en-US" sz="2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上傳之</a:t>
            </a:r>
            <a:r>
              <a:rPr lang="zh-TW" altLang="en-US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附件</a:t>
            </a:r>
            <a:r>
              <a:rPr lang="en-US" altLang="zh-TW" sz="23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)</a:t>
            </a:r>
          </a:p>
          <a:p>
            <a:pPr lvl="0">
              <a:spcBef>
                <a:spcPts val="600"/>
              </a:spcBef>
            </a:pP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5.</a:t>
            </a:r>
            <a:r>
              <a:rPr lang="zh-TW" altLang="en-US" sz="2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簽章元件安裝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說明</a:t>
            </a:r>
            <a:endParaRPr lang="en-US" altLang="zh-TW" sz="23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rank Ruhl Libre"/>
              <a:sym typeface="Frank Ruhl Libre"/>
            </a:endParaRPr>
          </a:p>
          <a:p>
            <a:pPr lvl="0">
              <a:spcBef>
                <a:spcPts val="600"/>
              </a:spcBef>
            </a:pP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6.</a:t>
            </a: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測試網址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會計系統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:</a:t>
            </a:r>
            <a:r>
              <a:rPr lang="en-US" altLang="zh-TW" sz="2400" dirty="0">
                <a:hlinkClick r:id="rId3"/>
              </a:rPr>
              <a:t>https://training.moe.gov.tw/default.aspx</a:t>
            </a:r>
            <a:endParaRPr lang="en-US" altLang="zh-TW" sz="23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rank Ruhl Libre"/>
              <a:sym typeface="Frank Ruhl Libre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核銷平台</a:t>
            </a:r>
            <a:r>
              <a:rPr lang="en-US" altLang="zh-TW" sz="23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:</a:t>
            </a:r>
            <a:r>
              <a:rPr lang="en-US" altLang="zh-TW" sz="2400" dirty="0">
                <a:hlinkClick r:id="rId4"/>
              </a:rPr>
              <a:t>https://</a:t>
            </a:r>
            <a:r>
              <a:rPr lang="en-US" altLang="zh-TW" sz="2400" dirty="0" err="1" smtClean="0">
                <a:hlinkClick r:id="rId4"/>
              </a:rPr>
              <a:t>ssopxy.gov.taipei</a:t>
            </a:r>
            <a:r>
              <a:rPr lang="en-US" altLang="zh-TW" sz="2400" dirty="0" smtClean="0">
                <a:hlinkClick r:id="rId4"/>
              </a:rPr>
              <a:t>/SSOPXY/home.aspx</a:t>
            </a:r>
            <a:endParaRPr lang="en-US" altLang="zh-TW" sz="2400" dirty="0" smtClean="0"/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支付系統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:</a:t>
            </a:r>
            <a:r>
              <a:rPr lang="en-US" altLang="zh-TW" sz="2400" dirty="0">
                <a:hlinkClick r:id="rId5"/>
              </a:rPr>
              <a:t>https://uatdof.taipeifubon.com.tw/</a:t>
            </a:r>
            <a:r>
              <a:rPr lang="en-US" altLang="zh-TW" sz="2400" dirty="0" err="1">
                <a:hlinkClick r:id="rId5"/>
              </a:rPr>
              <a:t>piscba</a:t>
            </a:r>
            <a:r>
              <a:rPr lang="en-US" altLang="zh-TW" sz="2400" dirty="0">
                <a:hlinkClick r:id="rId5"/>
              </a:rPr>
              <a:t>/</a:t>
            </a:r>
            <a:endParaRPr lang="en-US" altLang="zh-TW" sz="23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rank Ruhl Libre"/>
              <a:sym typeface="Frank Ruhl Libre"/>
            </a:endParaRPr>
          </a:p>
          <a:p>
            <a:pPr lvl="0">
              <a:spcBef>
                <a:spcPts val="600"/>
              </a:spcBef>
            </a:pPr>
            <a:endParaRPr lang="en-US" altLang="zh-TW" sz="23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rank Ruhl Libre"/>
              <a:sym typeface="Frank Ruhl Libre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9598" y="972576"/>
            <a:ext cx="8133958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置放路徑</a:t>
            </a:r>
            <a:r>
              <a:rPr lang="en-US" altLang="zh-TW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:Z</a:t>
            </a: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槽</a:t>
            </a:r>
            <a:r>
              <a:rPr lang="en-US" altLang="zh-TW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-</a:t>
            </a: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行政</a:t>
            </a:r>
            <a:r>
              <a:rPr lang="en-US" altLang="zh-TW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-</a:t>
            </a: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會計室</a:t>
            </a:r>
            <a:r>
              <a:rPr lang="en-US" altLang="zh-TW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-</a:t>
            </a: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電子核銷</a:t>
            </a:r>
            <a:r>
              <a:rPr lang="zh-TW" altLang="en-US" sz="24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平台</a:t>
            </a:r>
            <a:r>
              <a:rPr lang="en-US" altLang="zh-TW" sz="24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永安</a:t>
            </a: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國小為例</a:t>
            </a:r>
            <a:r>
              <a:rPr lang="en-US" altLang="zh-TW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600"/>
              </a:spcBef>
            </a:pPr>
            <a:r>
              <a:rPr lang="zh-TW" altLang="en-US" sz="2400" b="1" u="sng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Frank Ruhl Libre"/>
                <a:sym typeface="Frank Ruhl Libre"/>
              </a:rPr>
              <a:t> </a:t>
            </a:r>
            <a:endParaRPr lang="en-US" altLang="zh-TW" sz="2400" b="1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Frank Ruhl Libre"/>
              <a:sym typeface="Frank Ruhl Libre"/>
            </a:endParaRPr>
          </a:p>
        </p:txBody>
      </p:sp>
    </p:spTree>
    <p:extLst>
      <p:ext uri="{BB962C8B-B14F-4D97-AF65-F5344CB8AC3E}">
        <p14:creationId xmlns:p14="http://schemas.microsoft.com/office/powerpoint/2010/main" val="16040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 txBox="1">
            <a:spLocks/>
          </p:cNvSpPr>
          <p:nvPr/>
        </p:nvSpPr>
        <p:spPr>
          <a:xfrm>
            <a:off x="167054" y="0"/>
            <a:ext cx="87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五、諮詢窗</a:t>
            </a:r>
            <a:r>
              <a:rPr lang="zh-TW" altLang="en-US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</a:t>
            </a:r>
            <a:r>
              <a:rPr lang="zh-TW" altLang="en-US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883665" y="1325563"/>
            <a:ext cx="7530533" cy="4402739"/>
            <a:chOff x="1520122" y="2250886"/>
            <a:chExt cx="5822400" cy="2666661"/>
          </a:xfrm>
        </p:grpSpPr>
        <p:grpSp>
          <p:nvGrpSpPr>
            <p:cNvPr id="27" name="Google Shape;234;p22"/>
            <p:cNvGrpSpPr/>
            <p:nvPr/>
          </p:nvGrpSpPr>
          <p:grpSpPr>
            <a:xfrm>
              <a:off x="1520123" y="2250886"/>
              <a:ext cx="1942800" cy="1384587"/>
              <a:chOff x="1660800" y="1262836"/>
              <a:chExt cx="1942800" cy="1384587"/>
            </a:xfrm>
            <a:solidFill>
              <a:srgbClr val="FF6600"/>
            </a:solidFill>
          </p:grpSpPr>
          <p:sp>
            <p:nvSpPr>
              <p:cNvPr id="28" name="Google Shape;235;p22"/>
              <p:cNvSpPr/>
              <p:nvPr/>
            </p:nvSpPr>
            <p:spPr>
              <a:xfrm>
                <a:off x="1660800" y="1262836"/>
                <a:ext cx="1942800" cy="1384587"/>
              </a:xfrm>
              <a:prstGeom prst="round1Rect">
                <a:avLst>
                  <a:gd name="adj" fmla="val 17446"/>
                </a:avLst>
              </a:prstGeom>
              <a:grpFill/>
              <a:ln w="9525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  <p:sp>
            <p:nvSpPr>
              <p:cNvPr id="29" name="Google Shape;236;p22"/>
              <p:cNvSpPr txBox="1"/>
              <p:nvPr/>
            </p:nvSpPr>
            <p:spPr>
              <a:xfrm>
                <a:off x="1660800" y="1413573"/>
                <a:ext cx="1867025" cy="1032070"/>
              </a:xfrm>
              <a:prstGeom prst="rect">
                <a:avLst/>
              </a:prstGeom>
              <a:grpFill/>
              <a:ln>
                <a:solidFill>
                  <a:srgbClr val="FF6600"/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altLang="en-US" sz="2400" dirty="0" smtClean="0">
                    <a:solidFill>
                      <a:srgbClr val="FFFF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教育局已依各學層及分區設置</a:t>
                </a:r>
                <a:r>
                  <a:rPr lang="en-US" altLang="zh-TW" sz="2400" dirty="0" smtClean="0">
                    <a:solidFill>
                      <a:srgbClr val="FFFF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LINE</a:t>
                </a:r>
                <a:r>
                  <a:rPr lang="zh-TW" altLang="en-US" sz="2400" dirty="0" smtClean="0">
                    <a:solidFill>
                      <a:srgbClr val="FFFF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群組</a:t>
                </a:r>
                <a:endParaRPr sz="2400" dirty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bel"/>
                  <a:sym typeface="Abel"/>
                </a:endParaRPr>
              </a:p>
            </p:txBody>
          </p:sp>
        </p:grpSp>
        <p:grpSp>
          <p:nvGrpSpPr>
            <p:cNvPr id="31" name="Google Shape;238;p22"/>
            <p:cNvGrpSpPr/>
            <p:nvPr/>
          </p:nvGrpSpPr>
          <p:grpSpPr>
            <a:xfrm>
              <a:off x="3459923" y="2250886"/>
              <a:ext cx="1942800" cy="1384587"/>
              <a:chOff x="3600600" y="1262586"/>
              <a:chExt cx="1942800" cy="1384587"/>
            </a:xfrm>
            <a:solidFill>
              <a:srgbClr val="FFCCFF"/>
            </a:solidFill>
          </p:grpSpPr>
          <p:sp>
            <p:nvSpPr>
              <p:cNvPr id="32" name="Google Shape;239;p22"/>
              <p:cNvSpPr/>
              <p:nvPr/>
            </p:nvSpPr>
            <p:spPr>
              <a:xfrm>
                <a:off x="3600600" y="1262586"/>
                <a:ext cx="1942800" cy="1384587"/>
              </a:xfrm>
              <a:prstGeom prst="round2SameRect">
                <a:avLst>
                  <a:gd name="adj1" fmla="val 18098"/>
                  <a:gd name="adj2" fmla="val 0"/>
                </a:avLst>
              </a:prstGeom>
              <a:solidFill>
                <a:srgbClr val="660066"/>
              </a:solidFill>
              <a:ln w="9525" cap="flat" cmpd="sng">
                <a:solidFill>
                  <a:srgbClr val="FFC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  <a:latin typeface="Abel"/>
                  <a:ea typeface="Abel"/>
                  <a:cs typeface="Abel"/>
                  <a:sym typeface="Abel"/>
                </a:endParaRPr>
              </a:p>
            </p:txBody>
          </p:sp>
          <p:sp>
            <p:nvSpPr>
              <p:cNvPr id="33" name="Google Shape;240;p22"/>
              <p:cNvSpPr txBox="1"/>
              <p:nvPr/>
            </p:nvSpPr>
            <p:spPr>
              <a:xfrm>
                <a:off x="3611260" y="1413573"/>
                <a:ext cx="1852799" cy="705057"/>
              </a:xfrm>
              <a:prstGeom prst="rect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zh-TW" altLang="en-US" sz="2400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請各校務必加入各該所屬</a:t>
                </a:r>
                <a:r>
                  <a:rPr lang="en-US" altLang="zh-TW" sz="2400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LINE</a:t>
                </a:r>
              </a:p>
              <a:p>
                <a:pPr lvl="0" algn="ctr"/>
                <a:r>
                  <a:rPr lang="zh-TW" altLang="en-US" sz="2400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群組</a:t>
                </a:r>
                <a:endParaRPr lang="zh-TW" altLang="en-US"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bel"/>
                  <a:sym typeface="Abel"/>
                </a:endParaRPr>
              </a:p>
            </p:txBody>
          </p:sp>
        </p:grpSp>
        <p:grpSp>
          <p:nvGrpSpPr>
            <p:cNvPr id="35" name="Google Shape;242;p22"/>
            <p:cNvGrpSpPr/>
            <p:nvPr/>
          </p:nvGrpSpPr>
          <p:grpSpPr>
            <a:xfrm>
              <a:off x="5399157" y="2267043"/>
              <a:ext cx="1942800" cy="1369633"/>
              <a:chOff x="5539816" y="1263034"/>
              <a:chExt cx="1942800" cy="1384587"/>
            </a:xfrm>
            <a:solidFill>
              <a:srgbClr val="92D050"/>
            </a:solidFill>
          </p:grpSpPr>
          <p:sp>
            <p:nvSpPr>
              <p:cNvPr id="36" name="Google Shape;243;p22"/>
              <p:cNvSpPr/>
              <p:nvPr/>
            </p:nvSpPr>
            <p:spPr>
              <a:xfrm flipH="1">
                <a:off x="5539816" y="1263034"/>
                <a:ext cx="1942800" cy="1384587"/>
              </a:xfrm>
              <a:prstGeom prst="round1Rect">
                <a:avLst>
                  <a:gd name="adj" fmla="val 17446"/>
                </a:avLst>
              </a:prstGeom>
              <a:solidFill>
                <a:schemeClr val="accent6">
                  <a:lumMod val="50000"/>
                </a:schemeClr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  <p:sp>
            <p:nvSpPr>
              <p:cNvPr id="37" name="Google Shape;244;p22"/>
              <p:cNvSpPr txBox="1"/>
              <p:nvPr/>
            </p:nvSpPr>
            <p:spPr>
              <a:xfrm>
                <a:off x="5581819" y="1337977"/>
                <a:ext cx="1818456" cy="94486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zh-TW" altLang="en-US" sz="24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各校推動請購暨核銷平台有相關問題，請優先於各該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LINE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群組</a:t>
                </a:r>
                <a:endParaRPr lang="en-US" altLang="zh-TW" sz="24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bel"/>
                  <a:sym typeface="Abel"/>
                </a:endParaRPr>
              </a:p>
              <a:p>
                <a:pPr lvl="0" algn="ctr"/>
                <a:r>
                  <a:rPr lang="zh-TW" altLang="en-US" sz="2400" b="1" dirty="0" smtClean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bel"/>
                    <a:sym typeface="Abel"/>
                  </a:rPr>
                  <a:t>提問</a:t>
                </a:r>
                <a:endParaRPr sz="24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bel"/>
                  <a:sym typeface="Abel"/>
                </a:endParaRPr>
              </a:p>
            </p:txBody>
          </p:sp>
        </p:grpSp>
        <p:grpSp>
          <p:nvGrpSpPr>
            <p:cNvPr id="39" name="Google Shape;252;p22"/>
            <p:cNvGrpSpPr/>
            <p:nvPr/>
          </p:nvGrpSpPr>
          <p:grpSpPr>
            <a:xfrm>
              <a:off x="1520122" y="3603991"/>
              <a:ext cx="5822400" cy="1313556"/>
              <a:chOff x="1661365" y="2597726"/>
              <a:chExt cx="5822400" cy="1313556"/>
            </a:xfrm>
          </p:grpSpPr>
          <p:sp>
            <p:nvSpPr>
              <p:cNvPr id="40" name="Google Shape;253;p22"/>
              <p:cNvSpPr/>
              <p:nvPr/>
            </p:nvSpPr>
            <p:spPr>
              <a:xfrm rot="10800000">
                <a:off x="1661365" y="2597726"/>
                <a:ext cx="5822400" cy="1313556"/>
              </a:xfrm>
              <a:prstGeom prst="round2SameRect">
                <a:avLst>
                  <a:gd name="adj1" fmla="val 18098"/>
                  <a:gd name="adj2" fmla="val 0"/>
                </a:avLst>
              </a:prstGeom>
              <a:solidFill>
                <a:schemeClr val="accent5">
                  <a:lumMod val="60000"/>
                  <a:lumOff val="40000"/>
                  <a:alpha val="23460"/>
                </a:schemeClr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  <p:sp>
            <p:nvSpPr>
              <p:cNvPr id="42" name="Google Shape;255;p22"/>
              <p:cNvSpPr txBox="1"/>
              <p:nvPr/>
            </p:nvSpPr>
            <p:spPr>
              <a:xfrm>
                <a:off x="1815656" y="2615783"/>
                <a:ext cx="5520914" cy="1212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en-US" altLang="zh-TW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1.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「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系統性問題」</a:t>
                </a: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(</a:t>
                </a:r>
                <a:r>
                  <a:rPr lang="zh-TW" altLang="en-US" sz="2400" b="1" u="sng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系統使用或流程操作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有疑問</a:t>
                </a: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)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，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請</a:t>
                </a:r>
                <a:endParaRPr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bel"/>
                  <a:sym typeface="Abel"/>
                </a:endParaRPr>
              </a:p>
              <a:p>
                <a:pPr lvl="0">
                  <a:lnSpc>
                    <a:spcPct val="115000"/>
                  </a:lnSpc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 </a:t>
                </a:r>
                <a:r>
                  <a:rPr lang="en-US" altLang="zh-TW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    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電洽</a:t>
                </a:r>
                <a:r>
                  <a:rPr lang="zh-TW" altLang="en-US" sz="2400" b="1" u="sng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分機</a:t>
                </a:r>
                <a:r>
                  <a:rPr lang="en-US" altLang="zh-TW" sz="2400" b="1" u="sng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8585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。</a:t>
                </a:r>
                <a:endParaRPr lang="en-US" altLang="zh-TW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Abel"/>
                  <a:sym typeface="Abel"/>
                </a:endParaRPr>
              </a:p>
              <a:p>
                <a:pPr lvl="0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altLang="zh-TW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2.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「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非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系統性問題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」</a:t>
                </a: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(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網路、伺服器</a:t>
                </a: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)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請逕上「員工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愛</a:t>
                </a: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 </a:t>
                </a:r>
                <a:r>
                  <a:rPr lang="en-US" altLang="zh-TW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  </a:t>
                </a:r>
              </a:p>
              <a:p>
                <a:pPr lvl="0">
                  <a:lnSpc>
                    <a:spcPct val="115000"/>
                  </a:lnSpc>
                </a:pPr>
                <a:r>
                  <a:rPr lang="en-US" altLang="zh-TW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 </a:t>
                </a:r>
                <a:r>
                  <a:rPr lang="en-US" altLang="zh-TW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    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上網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」</a:t>
                </a:r>
                <a:r>
                  <a:rPr lang="zh-TW" altLang="en-US" sz="24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申請</a:t>
                </a: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Abel"/>
                    <a:sym typeface="Abel"/>
                  </a:rPr>
                  <a:t>「資訊報修」。</a:t>
                </a:r>
                <a:endParaRPr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bel"/>
                  <a:sym typeface="Abe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67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704702835"/>
              </p:ext>
            </p:extLst>
          </p:nvPr>
        </p:nvGraphicFramePr>
        <p:xfrm>
          <a:off x="1638297" y="1634394"/>
          <a:ext cx="6257195" cy="450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標題 3"/>
          <p:cNvSpPr txBox="1">
            <a:spLocks/>
          </p:cNvSpPr>
          <p:nvPr/>
        </p:nvSpPr>
        <p:spPr>
          <a:xfrm>
            <a:off x="1286166" y="800811"/>
            <a:ext cx="6513666" cy="8335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66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6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 報 大 綱</a:t>
            </a:r>
            <a:endParaRPr lang="zh-TW" altLang="zh-TW" sz="3600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40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30894" y="1242518"/>
            <a:ext cx="4299501" cy="111396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教育發展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基金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</a:t>
            </a: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資訊系統</a:t>
            </a:r>
            <a:r>
              <a:rPr lang="en-US" altLang="zh-TW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(AIS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000" dirty="0">
              <a:solidFill>
                <a:srgbClr val="B2B2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22831" r="5202" b="9901"/>
          <a:stretch/>
        </p:blipFill>
        <p:spPr>
          <a:xfrm>
            <a:off x="633263" y="2311298"/>
            <a:ext cx="3737010" cy="2909204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4740489" y="1314684"/>
            <a:ext cx="4237971" cy="3815100"/>
            <a:chOff x="4678395" y="2097183"/>
            <a:chExt cx="4237971" cy="1631220"/>
          </a:xfrm>
        </p:grpSpPr>
        <p:grpSp>
          <p:nvGrpSpPr>
            <p:cNvPr id="7" name="群組 6"/>
            <p:cNvGrpSpPr/>
            <p:nvPr/>
          </p:nvGrpSpPr>
          <p:grpSpPr>
            <a:xfrm>
              <a:off x="4797578" y="2617501"/>
              <a:ext cx="3637627" cy="1110902"/>
              <a:chOff x="1249764" y="2177405"/>
              <a:chExt cx="5342475" cy="1709556"/>
            </a:xfrm>
          </p:grpSpPr>
          <p:sp>
            <p:nvSpPr>
              <p:cNvPr id="11" name="Rectangle 12"/>
              <p:cNvSpPr/>
              <p:nvPr/>
            </p:nvSpPr>
            <p:spPr>
              <a:xfrm rot="5400000">
                <a:off x="1223119" y="2212849"/>
                <a:ext cx="1700756" cy="1647466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28750">
                    <a:moveTo>
                      <a:pt x="1566053" y="0"/>
                    </a:moveTo>
                    <a:lnTo>
                      <a:pt x="1794653" y="208282"/>
                    </a:lnTo>
                    <a:lnTo>
                      <a:pt x="1700673" y="208282"/>
                    </a:lnTo>
                    <a:lnTo>
                      <a:pt x="1700673" y="422910"/>
                    </a:lnTo>
                    <a:lnTo>
                      <a:pt x="1828800" y="422910"/>
                    </a:lnTo>
                    <a:lnTo>
                      <a:pt x="1828800" y="1428750"/>
                    </a:lnTo>
                    <a:lnTo>
                      <a:pt x="0" y="1428750"/>
                    </a:lnTo>
                    <a:lnTo>
                      <a:pt x="0" y="422910"/>
                    </a:lnTo>
                    <a:lnTo>
                      <a:pt x="1431433" y="422910"/>
                    </a:lnTo>
                    <a:lnTo>
                      <a:pt x="1431433" y="208282"/>
                    </a:lnTo>
                    <a:lnTo>
                      <a:pt x="1337453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" name="Rectangle 16"/>
              <p:cNvSpPr/>
              <p:nvPr/>
            </p:nvSpPr>
            <p:spPr>
              <a:xfrm rot="5400000">
                <a:off x="2596817" y="2201948"/>
                <a:ext cx="1700757" cy="1669261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30443">
                    <a:moveTo>
                      <a:pt x="1134212" y="0"/>
                    </a:moveTo>
                    <a:lnTo>
                      <a:pt x="1362812" y="208282"/>
                    </a:lnTo>
                    <a:lnTo>
                      <a:pt x="1268832" y="208282"/>
                    </a:lnTo>
                    <a:lnTo>
                      <a:pt x="1268832" y="424603"/>
                    </a:lnTo>
                    <a:lnTo>
                      <a:pt x="1828800" y="424603"/>
                    </a:lnTo>
                    <a:lnTo>
                      <a:pt x="1828800" y="1430443"/>
                    </a:lnTo>
                    <a:lnTo>
                      <a:pt x="0" y="1430443"/>
                    </a:lnTo>
                    <a:lnTo>
                      <a:pt x="0" y="424603"/>
                    </a:lnTo>
                    <a:lnTo>
                      <a:pt x="999592" y="424603"/>
                    </a:lnTo>
                    <a:lnTo>
                      <a:pt x="999592" y="208282"/>
                    </a:lnTo>
                    <a:lnTo>
                      <a:pt x="905612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" name="Rectangle 20"/>
              <p:cNvSpPr/>
              <p:nvPr/>
            </p:nvSpPr>
            <p:spPr>
              <a:xfrm rot="5400000">
                <a:off x="3968048" y="2210384"/>
                <a:ext cx="1700758" cy="1652395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32136">
                    <a:moveTo>
                      <a:pt x="702370" y="0"/>
                    </a:moveTo>
                    <a:lnTo>
                      <a:pt x="930970" y="208282"/>
                    </a:lnTo>
                    <a:lnTo>
                      <a:pt x="836990" y="208282"/>
                    </a:lnTo>
                    <a:lnTo>
                      <a:pt x="836990" y="426296"/>
                    </a:lnTo>
                    <a:lnTo>
                      <a:pt x="1828800" y="426296"/>
                    </a:lnTo>
                    <a:lnTo>
                      <a:pt x="1828800" y="1432136"/>
                    </a:lnTo>
                    <a:lnTo>
                      <a:pt x="0" y="1432136"/>
                    </a:lnTo>
                    <a:lnTo>
                      <a:pt x="0" y="426296"/>
                    </a:lnTo>
                    <a:lnTo>
                      <a:pt x="567750" y="426296"/>
                    </a:lnTo>
                    <a:lnTo>
                      <a:pt x="567750" y="208282"/>
                    </a:lnTo>
                    <a:lnTo>
                      <a:pt x="473770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6200000">
                <a:off x="5129756" y="2424471"/>
                <a:ext cx="1709550" cy="1215417"/>
              </a:xfrm>
              <a:prstGeom prst="rect">
                <a:avLst/>
              </a:prstGeom>
              <a:solidFill>
                <a:srgbClr val="A9201D"/>
              </a:soli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" name="TextBox 36"/>
              <p:cNvSpPr txBox="1">
                <a:spLocks noChangeArrowheads="1"/>
              </p:cNvSpPr>
              <p:nvPr/>
            </p:nvSpPr>
            <p:spPr bwMode="auto">
              <a:xfrm>
                <a:off x="1478614" y="2341621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Kozuka Gothic Pr6N M"/>
                  </a:rPr>
                  <a:t>請購作業</a:t>
                </a:r>
                <a:endParaRPr lang="en-US" altLang="zh-TW" sz="2400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ozuka Gothic Pr6N M"/>
                </a:endParaRPr>
              </a:p>
            </p:txBody>
          </p:sp>
          <p:sp>
            <p:nvSpPr>
              <p:cNvPr id="13" name="TextBox 36"/>
              <p:cNvSpPr txBox="1">
                <a:spLocks noChangeArrowheads="1"/>
              </p:cNvSpPr>
              <p:nvPr/>
            </p:nvSpPr>
            <p:spPr bwMode="auto">
              <a:xfrm>
                <a:off x="2858393" y="2371492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Kozuka Gothic Pr6N M"/>
                  </a:rPr>
                  <a:t>核銷作業</a:t>
                </a:r>
                <a:endParaRPr lang="en-US" altLang="zh-TW" sz="2400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ozuka Gothic Pr6N M"/>
                </a:endParaRPr>
              </a:p>
            </p:txBody>
          </p:sp>
          <p:sp>
            <p:nvSpPr>
              <p:cNvPr id="14" name="TextBox 36"/>
              <p:cNvSpPr txBox="1">
                <a:spLocks noChangeArrowheads="1"/>
              </p:cNvSpPr>
              <p:nvPr/>
            </p:nvSpPr>
            <p:spPr bwMode="auto">
              <a:xfrm>
                <a:off x="4245628" y="2371493"/>
                <a:ext cx="654805" cy="1389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Kozuka Gothic Pr6N M"/>
                  </a:rPr>
                  <a:t>會計作業</a:t>
                </a:r>
                <a:endParaRPr lang="en-US" altLang="zh-TW" sz="2400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ozuka Gothic Pr6N M"/>
                </a:endParaRPr>
              </a:p>
            </p:txBody>
          </p:sp>
          <p:sp>
            <p:nvSpPr>
              <p:cNvPr id="15" name="TextBox 36"/>
              <p:cNvSpPr txBox="1">
                <a:spLocks noChangeArrowheads="1"/>
              </p:cNvSpPr>
              <p:nvPr/>
            </p:nvSpPr>
            <p:spPr bwMode="auto">
              <a:xfrm>
                <a:off x="5657128" y="2359486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 dirty="0">
                    <a:solidFill>
                      <a:prstClr val="white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Kozuka Gothic Pr6N M"/>
                  </a:rPr>
                  <a:t>支付作業</a:t>
                </a:r>
                <a:endParaRPr lang="en-US" altLang="zh-TW" sz="2400" b="1" kern="0" dirty="0">
                  <a:solidFill>
                    <a:prstClr val="white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Kozuka Gothic Pr6N M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4678395" y="2097183"/>
              <a:ext cx="4237971" cy="637981"/>
              <a:chOff x="2345161" y="2272700"/>
              <a:chExt cx="3361841" cy="485959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2345161" y="2272700"/>
                <a:ext cx="3115854" cy="328247"/>
              </a:xfrm>
              <a:prstGeom prst="rect">
                <a:avLst/>
              </a:prstGeom>
            </p:spPr>
            <p:style>
              <a:lnRef idx="1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向右箭號 4"/>
              <p:cNvSpPr txBox="1"/>
              <p:nvPr/>
            </p:nvSpPr>
            <p:spPr>
              <a:xfrm>
                <a:off x="2464918" y="2395982"/>
                <a:ext cx="3242084" cy="3626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t" anchorCtr="0">
                <a:noAutofit/>
              </a:bodyPr>
              <a:lstStyle/>
              <a:p>
                <a:pPr marL="0" lvl="1" algn="l" defTabSz="488950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32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電子請購及核銷系統</a:t>
                </a:r>
                <a:endParaRPr lang="zh-TW" altLang="en-US" sz="3200" b="1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sp>
        <p:nvSpPr>
          <p:cNvPr id="16" name="十字形 15"/>
          <p:cNvSpPr/>
          <p:nvPr/>
        </p:nvSpPr>
        <p:spPr>
          <a:xfrm>
            <a:off x="4247124" y="3235823"/>
            <a:ext cx="650081" cy="629940"/>
          </a:xfrm>
          <a:prstGeom prst="plus">
            <a:avLst>
              <a:gd name="adj" fmla="val 33091"/>
            </a:avLst>
          </a:prstGeom>
          <a:solidFill>
            <a:srgbClr val="7030A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0" y="-10879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、辦理內容及期程</a:t>
            </a:r>
            <a:r>
              <a:rPr lang="en-US" altLang="zh-TW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(1/5)</a:t>
            </a:r>
            <a:r>
              <a:rPr lang="zh-TW" altLang="en-US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8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十字形 15"/>
          <p:cNvSpPr/>
          <p:nvPr/>
        </p:nvSpPr>
        <p:spPr>
          <a:xfrm>
            <a:off x="4176786" y="3235823"/>
            <a:ext cx="650081" cy="629940"/>
          </a:xfrm>
          <a:prstGeom prst="plus">
            <a:avLst>
              <a:gd name="adj" fmla="val 33091"/>
            </a:avLst>
          </a:prstGeom>
          <a:solidFill>
            <a:srgbClr val="7030A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-10879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、辦理內容及期程</a:t>
            </a:r>
            <a:r>
              <a:rPr lang="en-US" altLang="zh-TW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(2/5)</a:t>
            </a:r>
            <a:r>
              <a:rPr lang="zh-TW" altLang="en-US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3200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8" y="2157360"/>
            <a:ext cx="3824984" cy="3130632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4740489" y="1149664"/>
            <a:ext cx="3927877" cy="4030440"/>
            <a:chOff x="4678395" y="2097181"/>
            <a:chExt cx="3927877" cy="1631221"/>
          </a:xfrm>
        </p:grpSpPr>
        <p:grpSp>
          <p:nvGrpSpPr>
            <p:cNvPr id="10" name="群組 9"/>
            <p:cNvGrpSpPr/>
            <p:nvPr/>
          </p:nvGrpSpPr>
          <p:grpSpPr>
            <a:xfrm>
              <a:off x="4797578" y="2617501"/>
              <a:ext cx="3637627" cy="1110901"/>
              <a:chOff x="1249764" y="2177406"/>
              <a:chExt cx="5342475" cy="1709555"/>
            </a:xfrm>
          </p:grpSpPr>
          <p:sp>
            <p:nvSpPr>
              <p:cNvPr id="14" name="Rectangle 12"/>
              <p:cNvSpPr/>
              <p:nvPr/>
            </p:nvSpPr>
            <p:spPr>
              <a:xfrm rot="5400000">
                <a:off x="1223119" y="2212849"/>
                <a:ext cx="1700756" cy="1647466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28750">
                    <a:moveTo>
                      <a:pt x="1566053" y="0"/>
                    </a:moveTo>
                    <a:lnTo>
                      <a:pt x="1794653" y="208282"/>
                    </a:lnTo>
                    <a:lnTo>
                      <a:pt x="1700673" y="208282"/>
                    </a:lnTo>
                    <a:lnTo>
                      <a:pt x="1700673" y="422910"/>
                    </a:lnTo>
                    <a:lnTo>
                      <a:pt x="1828800" y="422910"/>
                    </a:lnTo>
                    <a:lnTo>
                      <a:pt x="1828800" y="1428750"/>
                    </a:lnTo>
                    <a:lnTo>
                      <a:pt x="0" y="1428750"/>
                    </a:lnTo>
                    <a:lnTo>
                      <a:pt x="0" y="422910"/>
                    </a:lnTo>
                    <a:lnTo>
                      <a:pt x="1431433" y="422910"/>
                    </a:lnTo>
                    <a:lnTo>
                      <a:pt x="1431433" y="208282"/>
                    </a:lnTo>
                    <a:lnTo>
                      <a:pt x="1337453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ln cmpd="thinThick">
                    <a:solidFill>
                      <a:schemeClr val="accent1">
                        <a:alpha val="86000"/>
                      </a:schemeClr>
                    </a:solidFill>
                  </a:ln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5" name="Rectangle 16"/>
              <p:cNvSpPr/>
              <p:nvPr/>
            </p:nvSpPr>
            <p:spPr>
              <a:xfrm rot="5400000">
                <a:off x="2596817" y="2201948"/>
                <a:ext cx="1700757" cy="1669261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30443">
                    <a:moveTo>
                      <a:pt x="1134212" y="0"/>
                    </a:moveTo>
                    <a:lnTo>
                      <a:pt x="1362812" y="208282"/>
                    </a:lnTo>
                    <a:lnTo>
                      <a:pt x="1268832" y="208282"/>
                    </a:lnTo>
                    <a:lnTo>
                      <a:pt x="1268832" y="424603"/>
                    </a:lnTo>
                    <a:lnTo>
                      <a:pt x="1828800" y="424603"/>
                    </a:lnTo>
                    <a:lnTo>
                      <a:pt x="1828800" y="1430443"/>
                    </a:lnTo>
                    <a:lnTo>
                      <a:pt x="0" y="1430443"/>
                    </a:lnTo>
                    <a:lnTo>
                      <a:pt x="0" y="424603"/>
                    </a:lnTo>
                    <a:lnTo>
                      <a:pt x="999592" y="424603"/>
                    </a:lnTo>
                    <a:lnTo>
                      <a:pt x="999592" y="208282"/>
                    </a:lnTo>
                    <a:lnTo>
                      <a:pt x="905612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7" name="Rectangle 20"/>
              <p:cNvSpPr/>
              <p:nvPr/>
            </p:nvSpPr>
            <p:spPr>
              <a:xfrm rot="5400000">
                <a:off x="3968048" y="2210384"/>
                <a:ext cx="1700758" cy="1652395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32136">
                    <a:moveTo>
                      <a:pt x="702370" y="0"/>
                    </a:moveTo>
                    <a:lnTo>
                      <a:pt x="930970" y="208282"/>
                    </a:lnTo>
                    <a:lnTo>
                      <a:pt x="836990" y="208282"/>
                    </a:lnTo>
                    <a:lnTo>
                      <a:pt x="836990" y="426296"/>
                    </a:lnTo>
                    <a:lnTo>
                      <a:pt x="1828800" y="426296"/>
                    </a:lnTo>
                    <a:lnTo>
                      <a:pt x="1828800" y="1432136"/>
                    </a:lnTo>
                    <a:lnTo>
                      <a:pt x="0" y="1432136"/>
                    </a:lnTo>
                    <a:lnTo>
                      <a:pt x="0" y="426296"/>
                    </a:lnTo>
                    <a:lnTo>
                      <a:pt x="567750" y="426296"/>
                    </a:lnTo>
                    <a:lnTo>
                      <a:pt x="567750" y="208282"/>
                    </a:lnTo>
                    <a:lnTo>
                      <a:pt x="473770" y="20828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8" name="Rectangle 7"/>
              <p:cNvSpPr/>
              <p:nvPr/>
            </p:nvSpPr>
            <p:spPr>
              <a:xfrm rot="16200000">
                <a:off x="5129755" y="2424473"/>
                <a:ext cx="1709551" cy="1215417"/>
              </a:xfrm>
              <a:prstGeom prst="rect">
                <a:avLst/>
              </a:prstGeom>
              <a:solidFill>
                <a:srgbClr val="A9201D"/>
              </a:solidFill>
              <a:ln>
                <a:noFill/>
              </a:ln>
              <a:effectLst>
                <a:outerShdw blurRad="40000" dist="23000" dir="5400000" rotWithShape="0">
                  <a:sysClr val="windowText" lastClr="000000">
                    <a:alpha val="35000"/>
                  </a:sys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 dirty="0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9" name="TextBox 36"/>
              <p:cNvSpPr txBox="1">
                <a:spLocks noChangeArrowheads="1"/>
              </p:cNvSpPr>
              <p:nvPr/>
            </p:nvSpPr>
            <p:spPr bwMode="auto">
              <a:xfrm>
                <a:off x="1478614" y="2341621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 dirty="0"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50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prstDash val="lgDash"/>
                    </a:ln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Kozuka Gothic Pr6N M"/>
                  </a:rPr>
                  <a:t>請購作業</a:t>
                </a:r>
                <a:endParaRPr lang="en-US" altLang="zh-TW" sz="2400" b="1" kern="0" dirty="0">
                  <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0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prstDash val="lgDash"/>
                  </a:ln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Kozuka Gothic Pr6N M"/>
                </a:endParaRPr>
              </a:p>
            </p:txBody>
          </p:sp>
          <p:sp>
            <p:nvSpPr>
              <p:cNvPr id="20" name="TextBox 36"/>
              <p:cNvSpPr txBox="1">
                <a:spLocks noChangeArrowheads="1"/>
              </p:cNvSpPr>
              <p:nvPr/>
            </p:nvSpPr>
            <p:spPr bwMode="auto">
              <a:xfrm>
                <a:off x="2858393" y="2371492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Kozuka Gothic Pr6N M"/>
                  </a:rPr>
                  <a:t>核銷作業</a:t>
                </a:r>
                <a:endParaRPr lang="en-US" altLang="zh-TW" sz="24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Kozuka Gothic Pr6N M"/>
                </a:endParaRPr>
              </a:p>
            </p:txBody>
          </p:sp>
          <p:sp>
            <p:nvSpPr>
              <p:cNvPr id="21" name="TextBox 36"/>
              <p:cNvSpPr txBox="1">
                <a:spLocks noChangeArrowheads="1"/>
              </p:cNvSpPr>
              <p:nvPr/>
            </p:nvSpPr>
            <p:spPr bwMode="auto">
              <a:xfrm>
                <a:off x="4245628" y="2371493"/>
                <a:ext cx="654805" cy="1389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Kozuka Gothic Pr6N M"/>
                  </a:rPr>
                  <a:t>會計作業</a:t>
                </a:r>
                <a:endParaRPr lang="en-US" altLang="zh-TW" sz="24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Kozuka Gothic Pr6N M"/>
                </a:endParaRPr>
              </a:p>
            </p:txBody>
          </p:sp>
          <p:sp>
            <p:nvSpPr>
              <p:cNvPr id="22" name="TextBox 36"/>
              <p:cNvSpPr txBox="1">
                <a:spLocks noChangeArrowheads="1"/>
              </p:cNvSpPr>
              <p:nvPr/>
            </p:nvSpPr>
            <p:spPr bwMode="auto">
              <a:xfrm>
                <a:off x="5657128" y="2359486"/>
                <a:ext cx="654805" cy="1389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 anchorCtr="1">
                <a:no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2400" b="1" kern="0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Kozuka Gothic Pr6N M"/>
                  </a:rPr>
                  <a:t>支付作業</a:t>
                </a:r>
                <a:endParaRPr lang="en-US" altLang="zh-TW" sz="24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Kozuka Gothic Pr6N M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4678395" y="2097181"/>
              <a:ext cx="3927877" cy="360517"/>
              <a:chOff x="2345161" y="2272700"/>
              <a:chExt cx="3115854" cy="27461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345161" y="2272700"/>
                <a:ext cx="3115854" cy="274611"/>
              </a:xfrm>
              <a:prstGeom prst="rect">
                <a:avLst/>
              </a:prstGeom>
            </p:spPr>
            <p:style>
              <a:lnRef idx="1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2029141"/>
                  <a:satOff val="100000"/>
                  <a:lumOff val="1779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向右箭號 4"/>
              <p:cNvSpPr txBox="1"/>
              <p:nvPr/>
            </p:nvSpPr>
            <p:spPr>
              <a:xfrm>
                <a:off x="2401638" y="2366342"/>
                <a:ext cx="2923676" cy="14136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85" tIns="6985" rIns="6985" bIns="6985" numCol="1" spcCol="1270" anchor="t" anchorCtr="0">
                <a:noAutofit/>
              </a:bodyPr>
              <a:lstStyle/>
              <a:p>
                <a:pPr marL="0" lvl="1" algn="l" defTabSz="488950">
                  <a:lnSpc>
                    <a:spcPct val="8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zh-TW" altLang="en-US" sz="32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電子請購暨核銷系統</a:t>
                </a:r>
                <a:endParaRPr lang="zh-TW" altLang="en-US" sz="3200" b="1" kern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cxnSp>
        <p:nvCxnSpPr>
          <p:cNvPr id="4" name="直線接點 3"/>
          <p:cNvCxnSpPr/>
          <p:nvPr/>
        </p:nvCxnSpPr>
        <p:spPr>
          <a:xfrm flipH="1">
            <a:off x="4859672" y="2474984"/>
            <a:ext cx="735941" cy="2705114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4859672" y="2449403"/>
            <a:ext cx="735941" cy="2730701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矩形圖說文字 24"/>
          <p:cNvSpPr/>
          <p:nvPr/>
        </p:nvSpPr>
        <p:spPr>
          <a:xfrm>
            <a:off x="546335" y="3719544"/>
            <a:ext cx="3384794" cy="776377"/>
          </a:xfrm>
          <a:prstGeom prst="wedgeRectCallout">
            <a:avLst>
              <a:gd name="adj1" fmla="val -2931"/>
              <a:gd name="adj2" fmla="val 76945"/>
            </a:avLst>
          </a:prstGeom>
          <a:ln cap="rnd">
            <a:solidFill>
              <a:schemeClr val="accent1">
                <a:shade val="50000"/>
                <a:alpha val="87000"/>
              </a:schemeClr>
            </a:solidFill>
            <a:beve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請購作業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標題 3"/>
          <p:cNvSpPr>
            <a:spLocks noGrp="1"/>
          </p:cNvSpPr>
          <p:nvPr>
            <p:ph type="ctrTitle"/>
          </p:nvPr>
        </p:nvSpPr>
        <p:spPr>
          <a:xfrm>
            <a:off x="519332" y="1161293"/>
            <a:ext cx="3745523" cy="917673"/>
          </a:xfrm>
          <a:solidFill>
            <a:schemeClr val="accent3">
              <a:tint val="40000"/>
              <a:hueOff val="2029141"/>
              <a:satOff val="100000"/>
              <a:lumOff val="1779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教育發展</a:t>
            </a: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基金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</a:t>
            </a:r>
            <a:r>
              <a:rPr lang="zh-TW" altLang="en-US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資訊系統</a:t>
            </a:r>
            <a:r>
              <a:rPr lang="en-US" altLang="zh-TW" sz="3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(AIS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000" dirty="0">
              <a:solidFill>
                <a:srgbClr val="B2B2B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14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標題 1"/>
          <p:cNvSpPr txBox="1">
            <a:spLocks/>
          </p:cNvSpPr>
          <p:nvPr/>
        </p:nvSpPr>
        <p:spPr>
          <a:xfrm>
            <a:off x="0" y="-67905"/>
            <a:ext cx="9144000" cy="1025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、辦理內容及期程</a:t>
            </a:r>
            <a:r>
              <a:rPr lang="en-US" altLang="zh-TW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(3/5)</a:t>
            </a:r>
            <a:r>
              <a:rPr lang="zh-TW" altLang="en-US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478" y="1003681"/>
            <a:ext cx="879230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2900" defTabSz="68589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得不採用</a:t>
            </a:r>
            <a:r>
              <a:rPr lang="zh-TW" altLang="en-US" sz="2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電子請購暨核銷系統</a:t>
            </a:r>
            <a:r>
              <a:rPr lang="zh-TW" altLang="en-US" sz="2200" b="1" dirty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之案件</a:t>
            </a:r>
            <a:r>
              <a:rPr lang="zh-TW" altLang="en-US" sz="2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項目如下</a:t>
            </a:r>
            <a:endParaRPr lang="en-US" altLang="zh-TW" sz="2200" b="1" dirty="0" smtClean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1313" indent="-342900" defTabSz="68589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另以下該等案件依市府財政局函示規定，須由請購（核銷）單位另於紙本說明符合無須登錄該系統之項目，目前本校採由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總務處以統簽方式</a:t>
            </a:r>
            <a:r>
              <a:rPr lang="zh-TW" altLang="en-US" sz="2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處理。</a:t>
            </a:r>
            <a:endParaRPr lang="zh-TW" altLang="zh-TW" sz="22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68478" y="2646368"/>
            <a:ext cx="8547506" cy="3462856"/>
          </a:xfrm>
          <a:prstGeom prst="roundRect">
            <a:avLst/>
          </a:prstGeom>
          <a:pattFill prst="pct60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zh-TW" altLang="en-US" sz="2200" b="1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b="1" u="sng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b="1" u="sng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200" b="1" u="sng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b="1" u="sng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基金</a:t>
            </a:r>
            <a:r>
              <a:rPr lang="zh-TW" altLang="en-US" sz="2200" b="1" u="sng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</a:t>
            </a:r>
            <a:r>
              <a:rPr lang="zh-TW" altLang="en-US" sz="2200" b="1" u="sng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</a:t>
            </a:r>
            <a:r>
              <a:rPr lang="en-US" altLang="zh-TW" sz="2200" b="1" u="sng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u="sng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預算內</a:t>
            </a:r>
            <a:r>
              <a:rPr lang="en-US" altLang="zh-TW" sz="2200" b="1" u="sng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630238" indent="-182563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zh-TW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用途別為</a:t>
            </a:r>
            <a:r>
              <a:rPr lang="en-US" altLang="zh-TW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開頭項目（用人費用）</a:t>
            </a:r>
            <a:endParaRPr lang="en-US" altLang="zh-TW" sz="2200" b="1" u="sng" dirty="0" smtClean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182563">
              <a:lnSpc>
                <a:spcPts val="3300"/>
              </a:lnSpc>
              <a:spcBef>
                <a:spcPts val="0"/>
              </a:spcBef>
              <a:buNone/>
            </a:pPr>
            <a:r>
              <a:rPr lang="zh-TW" altLang="en-US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如：薪津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、加班費、休假補助費、公勞健保費</a:t>
            </a:r>
            <a:r>
              <a:rPr lang="zh-TW" altLang="en-US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、健康檢查費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0238" indent="-182563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zh-TW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用途別為</a:t>
            </a:r>
            <a:r>
              <a:rPr lang="en-US" altLang="zh-TW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</a:t>
            </a:r>
            <a:r>
              <a:rPr lang="zh-TW" altLang="en-US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</a:t>
            </a:r>
            <a:r>
              <a:rPr lang="zh-TW" altLang="en-US" sz="2200" b="1" u="sng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開頭項目</a:t>
            </a:r>
            <a:endParaRPr lang="en-US" altLang="zh-TW" sz="2200" b="1" u="sng" dirty="0" smtClean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182563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zh-TW" sz="2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如：</a:t>
            </a:r>
            <a:r>
              <a:rPr lang="en-US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72Y</a:t>
            </a:r>
            <a:r>
              <a:rPr lang="zh-TW" altLang="en-US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獎助學員生給與。</a:t>
            </a:r>
            <a:endParaRPr lang="en-US" altLang="zh-TW" sz="22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712788">
              <a:lnSpc>
                <a:spcPts val="3300"/>
              </a:lnSpc>
              <a:spcBef>
                <a:spcPts val="0"/>
              </a:spcBef>
              <a:buNone/>
            </a:pPr>
            <a:r>
              <a:rPr lang="zh-TW" altLang="en-US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如：</a:t>
            </a:r>
            <a:r>
              <a:rPr lang="en-US" altLang="zh-TW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74Y</a:t>
            </a:r>
            <a:r>
              <a:rPr lang="zh-TW" altLang="en-US" sz="22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其他補貼</a:t>
            </a: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、獎勵、慰問、照護與救濟。</a:t>
            </a: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zh-TW" altLang="en-US" sz="2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b="1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b="1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r>
              <a:rPr lang="zh-TW" altLang="en-US" sz="2200" b="1" u="sng" dirty="0" smtClean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代辦</a:t>
            </a:r>
            <a:r>
              <a:rPr lang="zh-TW" altLang="en-US" sz="2200" b="1" u="sng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經費</a:t>
            </a:r>
            <a:r>
              <a:rPr lang="en-US" altLang="zh-TW" sz="2200" b="1" u="sng" dirty="0">
                <a:solidFill>
                  <a:srgbClr val="66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200" b="1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應付代</a:t>
            </a:r>
            <a:r>
              <a:rPr lang="zh-TW" altLang="en-US" sz="22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收款項目 </a:t>
            </a:r>
            <a:r>
              <a:rPr lang="en-US" altLang="zh-TW" sz="22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</a:t>
            </a:r>
            <a:r>
              <a:rPr lang="zh-TW" altLang="en-US" sz="2200" b="1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補助</a:t>
            </a:r>
            <a:r>
              <a:rPr lang="zh-TW" altLang="en-US" sz="22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款或其他</a:t>
            </a:r>
            <a:r>
              <a:rPr lang="zh-TW" altLang="en-US" sz="2200" b="1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</a:t>
            </a:r>
            <a:r>
              <a:rPr lang="zh-TW" altLang="en-US" sz="22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收代辦</a:t>
            </a:r>
            <a:r>
              <a:rPr lang="en-US" altLang="zh-TW" sz="22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b="1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</a:p>
        </p:txBody>
      </p:sp>
      <p:pic>
        <p:nvPicPr>
          <p:cNvPr id="2" name="圖片 1" descr="File:Emoji u1f4b0.svg - Wiktion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8" y="5897456"/>
            <a:ext cx="730559" cy="7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標題 1"/>
          <p:cNvSpPr txBox="1">
            <a:spLocks/>
          </p:cNvSpPr>
          <p:nvPr/>
        </p:nvSpPr>
        <p:spPr>
          <a:xfrm>
            <a:off x="0" y="145819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一、辦理內容及期程</a:t>
            </a:r>
            <a:r>
              <a:rPr lang="en-US" altLang="zh-TW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(4/5)-</a:t>
            </a:r>
            <a:r>
              <a:rPr lang="zh-TW" altLang="en-US" sz="3200" b="1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永安國小為例  </a:t>
            </a:r>
            <a:endParaRPr lang="zh-TW" altLang="en-US" b="1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47712"/>
              </p:ext>
            </p:extLst>
          </p:nvPr>
        </p:nvGraphicFramePr>
        <p:xfrm>
          <a:off x="122270" y="1192657"/>
          <a:ext cx="8899460" cy="4510338"/>
        </p:xfrm>
        <a:graphic>
          <a:graphicData uri="http://schemas.openxmlformats.org/drawingml/2006/table">
            <a:tbl>
              <a:tblPr firstRow="1" bandRow="1">
                <a:effectLst/>
                <a:tableStyleId>{912C8C85-51F0-491E-9774-3900AFEF0FD7}</a:tableStyleId>
              </a:tblPr>
              <a:tblGrid>
                <a:gridCol w="1768200">
                  <a:extLst>
                    <a:ext uri="{9D8B030D-6E8A-4147-A177-3AD203B41FA5}">
                      <a16:colId xmlns:a16="http://schemas.microsoft.com/office/drawing/2014/main" val="2612985129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935373754"/>
                    </a:ext>
                  </a:extLst>
                </a:gridCol>
                <a:gridCol w="709445">
                  <a:extLst>
                    <a:ext uri="{9D8B030D-6E8A-4147-A177-3AD203B41FA5}">
                      <a16:colId xmlns:a16="http://schemas.microsoft.com/office/drawing/2014/main" val="2122651123"/>
                    </a:ext>
                  </a:extLst>
                </a:gridCol>
                <a:gridCol w="746255">
                  <a:extLst>
                    <a:ext uri="{9D8B030D-6E8A-4147-A177-3AD203B41FA5}">
                      <a16:colId xmlns:a16="http://schemas.microsoft.com/office/drawing/2014/main" val="2468622900"/>
                    </a:ext>
                  </a:extLst>
                </a:gridCol>
              </a:tblGrid>
              <a:tr h="473479">
                <a:tc rowSpan="2">
                  <a:txBody>
                    <a:bodyPr/>
                    <a:lstStyle/>
                    <a:p>
                      <a:pPr lvl="0"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         時間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 algn="l"/>
                      <a:endParaRPr lang="en-US" altLang="zh-TW" sz="2000" b="1" dirty="0" smtClean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 algn="l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辦理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 algn="l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對</a:t>
                      </a:r>
                      <a:r>
                        <a:rPr lang="zh-TW" altLang="en-US" sz="20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象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lvl="0" algn="ctr">
                        <a:lnSpc>
                          <a:spcPts val="3000"/>
                        </a:lnSpc>
                      </a:pPr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/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 algn="ctr"/>
                      <a:endParaRPr 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432">
                <a:tc vMerge="1">
                  <a:txBody>
                    <a:bodyPr/>
                    <a:lstStyle/>
                    <a:p>
                      <a:pPr lvl="0" algn="ctr"/>
                      <a:endParaRPr lang="en-US" sz="18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  <a:p>
                      <a:pPr lvl="0"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  <a:p>
                      <a:pPr lvl="0"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  <a:p>
                      <a:pPr lvl="0"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  <a:p>
                      <a:pPr lvl="0"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</a:p>
                    <a:p>
                      <a:pPr lvl="0"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altLang="zh-TW" sz="2400" b="1" dirty="0" smtClean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33137"/>
                  </a:ext>
                </a:extLst>
              </a:tr>
              <a:tr h="312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660066"/>
                          </a:solidFill>
                          <a:latin typeface="微軟正黑體" pitchFamily="34"/>
                          <a:ea typeface="微軟正黑體" pitchFamily="34"/>
                        </a:rPr>
                        <a:t>試辦學校</a:t>
                      </a:r>
                      <a:endParaRPr lang="en-US" altLang="zh-TW" sz="2000" b="1" dirty="0" smtClean="0">
                        <a:solidFill>
                          <a:srgbClr val="660066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660066"/>
                          </a:solidFill>
                          <a:latin typeface="微軟正黑體" pitchFamily="34"/>
                          <a:ea typeface="微軟正黑體" pitchFamily="34"/>
                        </a:rPr>
                        <a:t>(23</a:t>
                      </a:r>
                      <a:r>
                        <a:rPr lang="zh-TW" altLang="en-US" sz="2000" b="1" dirty="0" smtClean="0">
                          <a:solidFill>
                            <a:srgbClr val="660066"/>
                          </a:solidFill>
                          <a:latin typeface="微軟正黑體" pitchFamily="34"/>
                          <a:ea typeface="微軟正黑體" pitchFamily="34"/>
                        </a:rPr>
                        <a:t>所</a:t>
                      </a:r>
                      <a:r>
                        <a:rPr lang="en-US" altLang="zh-TW" sz="2000" b="1" dirty="0" smtClean="0">
                          <a:solidFill>
                            <a:srgbClr val="660066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anchor="ctr"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n-US" sz="1800" b="1" dirty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/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0"/>
                        </a:spcBef>
                      </a:pPr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0"/>
                        </a:spcBef>
                      </a:pPr>
                      <a:endParaRPr lang="en-US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0"/>
                        </a:spcBef>
                      </a:pPr>
                      <a:endParaRPr lang="en-US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0"/>
                        </a:spcBef>
                      </a:pPr>
                      <a:endParaRPr lang="en-US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0"/>
                        </a:spcBef>
                      </a:pPr>
                      <a:endParaRPr lang="en-US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0"/>
                        </a:spcBef>
                      </a:pPr>
                      <a:endParaRPr lang="en-US" sz="1800" b="1" dirty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66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/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/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600"/>
                        </a:spcBef>
                      </a:pPr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600"/>
                        </a:spcBef>
                      </a:pPr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spcBef>
                          <a:spcPts val="600"/>
                        </a:spcBef>
                      </a:pPr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 algn="r">
                        <a:lnSpc>
                          <a:spcPts val="1300"/>
                        </a:lnSpc>
                        <a:spcBef>
                          <a:spcPts val="0"/>
                        </a:spcBef>
                      </a:pPr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66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系統測試</a:t>
                      </a:r>
                      <a:endParaRPr lang="en-US" altLang="zh-TW" sz="1800" b="1" dirty="0" smtClean="0">
                        <a:solidFill>
                          <a:srgbClr val="66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0"/>
                      <a:endParaRPr 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3" name="矩形 72"/>
          <p:cNvSpPr/>
          <p:nvPr/>
        </p:nvSpPr>
        <p:spPr>
          <a:xfrm>
            <a:off x="3575304" y="3447826"/>
            <a:ext cx="777240" cy="308022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1" cap="flat">
            <a:solidFill>
              <a:srgbClr val="66006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endParaRPr lang="zh-TW" altLang="en-US"/>
          </a:p>
        </p:txBody>
      </p:sp>
      <p:sp>
        <p:nvSpPr>
          <p:cNvPr id="2" name="向右箭號 1"/>
          <p:cNvSpPr/>
          <p:nvPr/>
        </p:nvSpPr>
        <p:spPr>
          <a:xfrm>
            <a:off x="4718304" y="4626864"/>
            <a:ext cx="4303426" cy="718403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  <a:alpha val="20000"/>
                </a:srgbClr>
              </a:gs>
              <a:gs pos="0">
                <a:srgbClr val="FF0000">
                  <a:shade val="67500"/>
                  <a:satMod val="115000"/>
                  <a:alpha val="78000"/>
                </a:srgbClr>
              </a:gs>
              <a:gs pos="100000">
                <a:srgbClr val="FF0000">
                  <a:shade val="100000"/>
                  <a:satMod val="115000"/>
                  <a:alpha val="52000"/>
                </a:srgbClr>
              </a:gs>
            </a:gsLst>
            <a:lin ang="10800000" scaled="1"/>
            <a:tileRect/>
          </a:gra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4197096" y="4407408"/>
            <a:ext cx="521208" cy="395278"/>
          </a:xfrm>
          <a:prstGeom prst="rightArrow">
            <a:avLst>
              <a:gd name="adj1" fmla="val 50000"/>
              <a:gd name="adj2" fmla="val 8867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718304" y="5464447"/>
            <a:ext cx="1335024" cy="8104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TW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800"/>
              </a:lnSpc>
            </a:pPr>
            <a:r>
              <a:rPr lang="zh-TW" altLang="en-US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正式上線</a:t>
            </a:r>
            <a:endParaRPr lang="zh-TW" altLang="en-US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40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標題 1"/>
          <p:cNvSpPr txBox="1">
            <a:spLocks/>
          </p:cNvSpPr>
          <p:nvPr/>
        </p:nvSpPr>
        <p:spPr>
          <a:xfrm>
            <a:off x="0" y="145819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、辦理內容及期程</a:t>
            </a:r>
            <a:r>
              <a:rPr lang="en-US" altLang="zh-TW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(5/5)</a:t>
            </a:r>
            <a:r>
              <a:rPr lang="zh-TW" altLang="en-US" sz="32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8816" y="1148496"/>
            <a:ext cx="8792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5750" defTabSz="685891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試辦期程</a:t>
            </a:r>
            <a:r>
              <a:rPr lang="en-US" altLang="zh-TW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以永安國小為例</a:t>
            </a:r>
            <a:r>
              <a:rPr lang="en-US" altLang="zh-TW" sz="3200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200" b="1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798968" y="1866789"/>
            <a:ext cx="8272004" cy="38112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D9D9D9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5-6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月期間</a:t>
            </a:r>
            <a:r>
              <a:rPr lang="en-US" altLang="zh-TW" sz="2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715963" lvl="1" indent="-258763"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sz="2600" b="1" u="sng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種子同仁</a:t>
            </a:r>
            <a:r>
              <a:rPr lang="zh-TW" altLang="en-US" sz="26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教務處、 學務處、總務處 、輔導室 </a:t>
            </a:r>
            <a:endParaRPr lang="en-US" altLang="zh-TW" sz="26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zh-TW" sz="2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及幼兒園各一位同仁</a:t>
            </a:r>
            <a:endParaRPr lang="en-US" altLang="zh-TW" sz="26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lvl="1" indent="-457200"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2600" b="1" u="sng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5/21-5/31:</a:t>
            </a:r>
            <a:r>
              <a:rPr lang="zh-TW" altLang="en-US" sz="26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於測試系統先測試</a:t>
            </a:r>
            <a:r>
              <a:rPr lang="en-US" altLang="zh-TW" sz="26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</a:t>
            </a:r>
            <a:endParaRPr lang="en-US" altLang="zh-TW" sz="26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57300" lvl="1" indent="-457200"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2600" b="1" u="sng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6/01-6/15:</a:t>
            </a:r>
            <a:r>
              <a:rPr lang="zh-TW" altLang="en-US" sz="26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於正式區各測試</a:t>
            </a:r>
            <a:r>
              <a:rPr lang="en-US" altLang="zh-TW" sz="26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</a:t>
            </a:r>
            <a:endParaRPr lang="en-US" altLang="zh-TW" sz="2600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258763">
              <a:lnSpc>
                <a:spcPts val="3300"/>
              </a:lnSpc>
              <a:spcBef>
                <a:spcPts val="0"/>
              </a:spcBef>
              <a:buNone/>
            </a:pPr>
            <a:endParaRPr lang="en-US" altLang="zh-TW" sz="2600" b="1" u="sng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sz="2600" b="1" u="sng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u="sng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其餘同仁</a:t>
            </a:r>
            <a:r>
              <a:rPr lang="zh-TW" altLang="en-US" sz="26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6/16-6/30</a:t>
            </a:r>
            <a:r>
              <a:rPr lang="zh-TW" altLang="en-US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於正式區每位各成</a:t>
            </a:r>
            <a:endParaRPr lang="en-US" altLang="zh-TW" sz="2600" b="1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zh-TW" sz="26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en-US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功測試</a:t>
            </a:r>
            <a:r>
              <a:rPr lang="en-US" altLang="zh-TW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筆資料</a:t>
            </a:r>
            <a:r>
              <a:rPr lang="en-US" altLang="zh-TW" sz="2600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6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日正式全面上線</a:t>
            </a:r>
            <a:endParaRPr lang="zh-TW" altLang="en-US" sz="2600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 descr="File:Emoji u1f4b0.svg - Wiktionar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8" y="5678000"/>
            <a:ext cx="730559" cy="7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7349" y="164592"/>
            <a:ext cx="7772400" cy="964661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u="sng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4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、本校適用情形</a:t>
            </a:r>
            <a:endParaRPr lang="zh-TW" altLang="en-US" sz="4400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14337"/>
              </p:ext>
            </p:extLst>
          </p:nvPr>
        </p:nvGraphicFramePr>
        <p:xfrm>
          <a:off x="237744" y="1261873"/>
          <a:ext cx="8791664" cy="4312920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372082">
                  <a:extLst>
                    <a:ext uri="{9D8B030D-6E8A-4147-A177-3AD203B41FA5}">
                      <a16:colId xmlns:a16="http://schemas.microsoft.com/office/drawing/2014/main" val="206255570"/>
                    </a:ext>
                  </a:extLst>
                </a:gridCol>
                <a:gridCol w="3137056">
                  <a:extLst>
                    <a:ext uri="{9D8B030D-6E8A-4147-A177-3AD203B41FA5}">
                      <a16:colId xmlns:a16="http://schemas.microsoft.com/office/drawing/2014/main" val="3310991207"/>
                    </a:ext>
                  </a:extLst>
                </a:gridCol>
                <a:gridCol w="5282526">
                  <a:extLst>
                    <a:ext uri="{9D8B030D-6E8A-4147-A177-3AD203B41FA5}">
                      <a16:colId xmlns:a16="http://schemas.microsoft.com/office/drawing/2014/main" val="2698629520"/>
                    </a:ext>
                  </a:extLst>
                </a:gridCol>
              </a:tblGrid>
              <a:tr h="49838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3200" b="1" dirty="0" smtClean="0">
                        <a:ln>
                          <a:solidFill>
                            <a:srgbClr val="D9D9D9"/>
                          </a:solidFill>
                          <a:prstDash val="sysDot"/>
                        </a:ln>
                        <a:solidFill>
                          <a:schemeClr val="accen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 dpi="0" rotWithShape="1">
                      <a:blip r:embed="rId3">
                        <a:alphaModFix amt="8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請購階段</a:t>
                      </a:r>
                      <a:endParaRPr lang="zh-CN" altLang="zh-CN" sz="24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8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核銷階段</a:t>
                      </a:r>
                      <a:endParaRPr lang="zh-CN" altLang="zh-CN" sz="2400" dirty="0" smtClean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84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50255279"/>
                  </a:ext>
                </a:extLst>
              </a:tr>
              <a:tr h="1414070"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000" b="1" u="sng" dirty="0" smtClean="0">
                          <a:ln>
                            <a:noFill/>
                            <a:prstDash val="sysDot"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所有案件</a:t>
                      </a:r>
                      <a:endParaRPr lang="en-US" altLang="zh-TW" sz="2000" b="1" u="sng" dirty="0" smtClean="0">
                        <a:ln>
                          <a:noFill/>
                          <a:prstDash val="sysDot"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4988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均須上會計系統登打</a:t>
                      </a:r>
                      <a:endParaRPr lang="en-US" altLang="zh-TW" sz="2000" b="1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4988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列印請購單後陳核</a:t>
                      </a:r>
                      <a:endParaRPr lang="en-US" altLang="zh-TW" sz="2000" b="1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注意事項</a:t>
                      </a:r>
                      <a:endParaRPr lang="en-US" altLang="zh-TW" sz="2000" b="1" dirty="0" smtClean="0">
                        <a:ln>
                          <a:noFill/>
                          <a:prstDash val="sysDot"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534988" marR="0" lvl="1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務必先請購再核銷</a:t>
                      </a:r>
                      <a:endParaRPr lang="zh-TW" altLang="zh-TW" sz="2000" b="1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84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000" b="1" u="sng" dirty="0" smtClean="0">
                          <a:ln>
                            <a:noFill/>
                            <a:prstDash val="sysDot"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無須上電子核銷平台之案件</a:t>
                      </a:r>
                      <a:endParaRPr lang="en-US" altLang="zh-TW" sz="2000" b="1" u="sng" dirty="0" smtClean="0">
                        <a:ln>
                          <a:noFill/>
                          <a:prstDash val="sysDot"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 algn="l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TW" altLang="en-US" sz="2000" b="1" u="none" baseline="0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altLang="zh-TW" sz="2000" b="1" u="none" baseline="0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lang="zh-TW" altLang="en-US" sz="2000" b="1" u="sng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依目前情形處理</a:t>
                      </a:r>
                      <a:endParaRPr lang="en-US" altLang="zh-TW" sz="2000" b="1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84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151706048"/>
                  </a:ext>
                </a:extLst>
              </a:tr>
              <a:tr h="2400465"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zh-TW" altLang="zh-TW" sz="2000" b="1" dirty="0" smtClean="0">
                        <a:solidFill>
                          <a:schemeClr val="accen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TW" altLang="en-US" sz="2000" b="1" u="sng" dirty="0" smtClean="0">
                          <a:ln>
                            <a:noFill/>
                            <a:prstDash val="sysDot"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須上電子核銷平台之案件</a:t>
                      </a:r>
                      <a:endParaRPr lang="en-US" altLang="zh-TW" sz="2000" b="1" u="sng" dirty="0" smtClean="0">
                        <a:ln>
                          <a:noFill/>
                          <a:prstDash val="sysDot"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7778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取得發票人作為核銷平台之</a:t>
                      </a:r>
                      <a:r>
                        <a:rPr lang="zh-TW" altLang="en-US" sz="2000" b="1" u="sng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起單人</a:t>
                      </a:r>
                      <a:endParaRPr lang="en-US" altLang="zh-TW" sz="2000" b="1" u="sng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30238" lvl="0" indent="-273050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發票送至申請單位</a:t>
                      </a: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申請人</a:t>
                      </a: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自行至核</a:t>
                      </a:r>
                      <a:endParaRPr lang="en-US" altLang="zh-TW" sz="2000" b="1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30238" lvl="0" indent="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　　　　　　　　銷平台登打</a:t>
                      </a:r>
                      <a:endParaRPr lang="en-US" altLang="zh-TW" sz="2000" b="1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30238" lvl="0" indent="-273050"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發票送至採購單位</a:t>
                      </a: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rgbClr val="7030A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事務組</a:t>
                      </a: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至核銷平</a:t>
                      </a:r>
                      <a:endParaRPr lang="en-US" altLang="zh-TW" sz="2000" b="1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630238" lvl="0" indent="0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altLang="zh-TW" sz="2000" b="1" baseline="0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  </a:t>
                      </a:r>
                      <a:r>
                        <a:rPr lang="zh-TW" altLang="en-US" sz="2000" b="1" dirty="0" smtClean="0">
                          <a:ln>
                            <a:noFill/>
                            <a:prstDash val="sysDot"/>
                          </a:ln>
                          <a:solidFill>
                            <a:schemeClr val="accen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台登打</a:t>
                      </a:r>
                      <a:endParaRPr lang="zh-TW" altLang="en-US" sz="2000" b="1" u="sng" dirty="0" smtClean="0">
                        <a:ln>
                          <a:noFill/>
                          <a:prstDash val="sysDot"/>
                        </a:ln>
                        <a:solidFill>
                          <a:schemeClr val="accent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78420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1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2224" y="-617693"/>
            <a:ext cx="7772400" cy="16811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en-US" altLang="zh-TW" sz="44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KPI</a:t>
            </a:r>
            <a:r>
              <a:rPr lang="zh-TW" altLang="en-US" sz="4400" u="sng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目標值  </a:t>
            </a:r>
            <a:endParaRPr lang="zh-TW" altLang="en-US" sz="4400" u="sng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30313"/>
              </p:ext>
            </p:extLst>
          </p:nvPr>
        </p:nvGraphicFramePr>
        <p:xfrm>
          <a:off x="202757" y="1198927"/>
          <a:ext cx="8765931" cy="16287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793427">
                  <a:extLst>
                    <a:ext uri="{9D8B030D-6E8A-4147-A177-3AD203B41FA5}">
                      <a16:colId xmlns:a16="http://schemas.microsoft.com/office/drawing/2014/main" val="206255570"/>
                    </a:ext>
                  </a:extLst>
                </a:gridCol>
                <a:gridCol w="3865584">
                  <a:extLst>
                    <a:ext uri="{9D8B030D-6E8A-4147-A177-3AD203B41FA5}">
                      <a16:colId xmlns:a16="http://schemas.microsoft.com/office/drawing/2014/main" val="3310991207"/>
                    </a:ext>
                  </a:extLst>
                </a:gridCol>
                <a:gridCol w="4106920">
                  <a:extLst>
                    <a:ext uri="{9D8B030D-6E8A-4147-A177-3AD203B41FA5}">
                      <a16:colId xmlns:a16="http://schemas.microsoft.com/office/drawing/2014/main" val="2698629520"/>
                    </a:ext>
                  </a:extLst>
                </a:gridCol>
              </a:tblGrid>
              <a:tr h="656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3200" b="1" dirty="0" smtClean="0">
                        <a:ln w="9525" cmpd="sng"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effectLst>
                          <a:outerShdw blurRad="50800" dist="50800" sx="1000" sy="1000" algn="ctr" rotWithShape="0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6000"/>
                            <a:lumOff val="94000"/>
                          </a:schemeClr>
                        </a:gs>
                        <a:gs pos="20000">
                          <a:schemeClr val="accent4">
                            <a:lumMod val="69000"/>
                            <a:lumOff val="31000"/>
                          </a:schemeClr>
                        </a:gs>
                        <a:gs pos="84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第一階段</a:t>
                      </a:r>
                      <a:endParaRPr lang="zh-CN" altLang="zh-CN" sz="3200" b="1" dirty="0" smtClean="0">
                        <a:ln w="9525" cmpd="sng">
                          <a:solidFill>
                            <a:srgbClr val="660066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50800" dist="50800" sx="1000" sy="1000" algn="ctr" rotWithShape="0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6000"/>
                            <a:lumOff val="94000"/>
                          </a:schemeClr>
                        </a:gs>
                        <a:gs pos="20000">
                          <a:schemeClr val="accent4">
                            <a:lumMod val="69000"/>
                            <a:lumOff val="31000"/>
                          </a:schemeClr>
                        </a:gs>
                        <a:gs pos="84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第二階段</a:t>
                      </a:r>
                      <a:endParaRPr lang="zh-CN" altLang="zh-CN" sz="3200" b="1" dirty="0" smtClean="0">
                        <a:ln w="9525" cmpd="sng">
                          <a:solidFill>
                            <a:srgbClr val="660066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50800" dist="50800" sx="1000" sy="1000" algn="ctr" rotWithShape="0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6000"/>
                            <a:lumOff val="94000"/>
                          </a:schemeClr>
                        </a:gs>
                        <a:gs pos="20000">
                          <a:schemeClr val="accent4">
                            <a:lumMod val="69000"/>
                            <a:lumOff val="31000"/>
                          </a:schemeClr>
                        </a:gs>
                        <a:gs pos="84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0255279"/>
                  </a:ext>
                </a:extLst>
              </a:tr>
              <a:tr h="972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KPI </a:t>
                      </a:r>
                      <a:endParaRPr lang="zh-TW" altLang="en-US" sz="2000" b="1" dirty="0">
                        <a:ln w="9525" cmpd="sng"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effectLst>
                          <a:outerShdw blurRad="50800" dist="50800" sx="1000" sy="1000" algn="ctr" rotWithShape="0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6000"/>
                            <a:lumOff val="94000"/>
                          </a:schemeClr>
                        </a:gs>
                        <a:gs pos="20000">
                          <a:schemeClr val="accent4">
                            <a:lumMod val="69000"/>
                            <a:lumOff val="31000"/>
                          </a:schemeClr>
                        </a:gs>
                        <a:gs pos="84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電子核銷率</a:t>
                      </a:r>
                      <a:r>
                        <a:rPr lang="en-US" altLang="zh-TW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80%</a:t>
                      </a:r>
                      <a:r>
                        <a:rPr lang="zh-TW" altLang="en-US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</a:t>
                      </a:r>
                      <a:endParaRPr lang="en-US" altLang="zh-TW" sz="2000" b="0" dirty="0" smtClean="0">
                        <a:ln w="9525" cmpd="sng"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effectLst>
                          <a:outerShdw blurRad="50800" dist="50800" sx="1000" sy="1000" algn="ctr" rotWithShape="0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電子發票執行率</a:t>
                      </a:r>
                      <a:r>
                        <a:rPr lang="en-US" altLang="zh-TW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  <a:r>
                        <a:rPr lang="zh-TW" altLang="en-US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zh-TW" sz="2000" b="0" dirty="0" smtClean="0">
                        <a:ln w="9525" cmpd="sng"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effectLst>
                          <a:outerShdw blurRad="50800" dist="50800" sx="1000" sy="1000" algn="ctr" rotWithShape="0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6000"/>
                            <a:lumOff val="94000"/>
                          </a:schemeClr>
                        </a:gs>
                        <a:gs pos="20000">
                          <a:schemeClr val="accent4">
                            <a:lumMod val="69000"/>
                            <a:lumOff val="31000"/>
                          </a:schemeClr>
                        </a:gs>
                        <a:gs pos="84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TW" altLang="en-US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電子核銷率</a:t>
                      </a:r>
                      <a:r>
                        <a:rPr lang="en-US" altLang="zh-TW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</a:t>
                      </a:r>
                      <a:r>
                        <a:rPr lang="zh-TW" altLang="en-US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 </a:t>
                      </a:r>
                      <a:endParaRPr lang="en-US" altLang="zh-TW" sz="2000" b="0" dirty="0" smtClean="0">
                        <a:ln w="9525" cmpd="sng"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effectLst>
                          <a:outerShdw blurRad="50800" dist="50800" sx="1000" sy="1000" algn="ctr" rotWithShape="0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zh-TW" altLang="en-US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電子發票執行率</a:t>
                      </a:r>
                      <a:r>
                        <a:rPr lang="en-US" altLang="zh-TW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</a:t>
                      </a:r>
                      <a:r>
                        <a:rPr lang="zh-TW" altLang="en-US" sz="2000" b="0" dirty="0" smtClean="0">
                          <a:ln w="9525" cmpd="sng">
                            <a:solidFill>
                              <a:srgbClr val="660066"/>
                            </a:solidFill>
                          </a:ln>
                          <a:solidFill>
                            <a:srgbClr val="660066"/>
                          </a:solidFill>
                          <a:effectLst>
                            <a:outerShdw blurRad="50800" dist="50800" sx="1000" sy="1000" algn="ctr" rotWithShape="0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2000" b="0" dirty="0">
                        <a:ln w="9525" cmpd="sng">
                          <a:solidFill>
                            <a:srgbClr val="660066"/>
                          </a:solidFill>
                        </a:ln>
                        <a:solidFill>
                          <a:srgbClr val="660066"/>
                        </a:solidFill>
                        <a:effectLst>
                          <a:outerShdw blurRad="50800" dist="50800" sx="1000" sy="1000" algn="ctr" rotWithShape="0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4">
                            <a:lumMod val="6000"/>
                            <a:lumOff val="94000"/>
                          </a:schemeClr>
                        </a:gs>
                        <a:gs pos="20000">
                          <a:schemeClr val="accent4">
                            <a:lumMod val="69000"/>
                            <a:lumOff val="31000"/>
                          </a:schemeClr>
                        </a:gs>
                        <a:gs pos="84000">
                          <a:schemeClr val="accent4">
                            <a:lumMod val="45000"/>
                            <a:lumOff val="55000"/>
                          </a:schemeClr>
                        </a:gs>
                        <a:gs pos="100000">
                          <a:schemeClr val="accent4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51706048"/>
                  </a:ext>
                </a:extLst>
              </a:tr>
            </a:tbl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236969" y="3043406"/>
            <a:ext cx="4753194" cy="29969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電子核銷率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100" b="1" dirty="0" smtClean="0"/>
          </a:p>
          <a:p>
            <a:endParaRPr lang="en-US" altLang="zh-TW" sz="1100" b="1" dirty="0" smtClean="0"/>
          </a:p>
          <a:p>
            <a:endParaRPr lang="en-US" altLang="zh-TW" sz="1100" b="1" dirty="0" smtClean="0"/>
          </a:p>
          <a:p>
            <a:pPr>
              <a:spcBef>
                <a:spcPts val="0"/>
              </a:spcBef>
            </a:pPr>
            <a:endParaRPr lang="en-US" altLang="zh-TW" sz="1100" b="1" dirty="0" smtClean="0"/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分子：</a:t>
            </a:r>
            <a:r>
              <a:rPr lang="zh-TW" altLang="en-US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請購及核銷系統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「已通過」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之案件數</a:t>
            </a:r>
            <a:r>
              <a:rPr lang="zh-TW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400" b="1" dirty="0" smtClean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AIS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簽付狀態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為「已通過」之案件數。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900" b="1" dirty="0" smtClean="0">
                <a:latin typeface="+mn-ea"/>
              </a:rPr>
              <a:t>             </a:t>
            </a:r>
            <a:endParaRPr lang="zh-TW" altLang="en-US" sz="900" b="1" dirty="0">
              <a:latin typeface="+mn-ea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31092" y="3589352"/>
            <a:ext cx="3633011" cy="820142"/>
            <a:chOff x="667011" y="3748624"/>
            <a:chExt cx="3633011" cy="820142"/>
          </a:xfrm>
        </p:grpSpPr>
        <p:grpSp>
          <p:nvGrpSpPr>
            <p:cNvPr id="9" name="群組 8"/>
            <p:cNvGrpSpPr/>
            <p:nvPr/>
          </p:nvGrpSpPr>
          <p:grpSpPr>
            <a:xfrm>
              <a:off x="667011" y="3748624"/>
              <a:ext cx="3633011" cy="820142"/>
              <a:chOff x="350082" y="899517"/>
              <a:chExt cx="3578328" cy="820142"/>
            </a:xfrm>
          </p:grpSpPr>
          <p:sp>
            <p:nvSpPr>
              <p:cNvPr id="10" name="文字方塊 9"/>
              <p:cNvSpPr txBox="1"/>
              <p:nvPr/>
            </p:nvSpPr>
            <p:spPr>
              <a:xfrm>
                <a:off x="350082" y="899517"/>
                <a:ext cx="3578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請購及核銷系統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已審核通過案件數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866298" y="1350327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全部</a:t>
                </a:r>
                <a:r>
                  <a:rPr lang="zh-TW" altLang="en-US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已審核通過案件數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cxnSp>
          <p:nvCxnSpPr>
            <p:cNvPr id="12" name="直線接點 11"/>
            <p:cNvCxnSpPr/>
            <p:nvPr/>
          </p:nvCxnSpPr>
          <p:spPr>
            <a:xfrm flipV="1">
              <a:off x="691845" y="4150416"/>
              <a:ext cx="3528392" cy="180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內容版面配置區 2"/>
          <p:cNvSpPr txBox="1">
            <a:spLocks/>
          </p:cNvSpPr>
          <p:nvPr/>
        </p:nvSpPr>
        <p:spPr>
          <a:xfrm>
            <a:off x="4875899" y="3086512"/>
            <a:ext cx="4753194" cy="25367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發票執行率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100" b="1" dirty="0" smtClean="0"/>
          </a:p>
          <a:p>
            <a:endParaRPr lang="en-US" altLang="zh-TW" sz="1100" b="1" dirty="0" smtClean="0"/>
          </a:p>
          <a:p>
            <a:endParaRPr lang="en-US" altLang="zh-TW" sz="1100" b="1" dirty="0" smtClean="0"/>
          </a:p>
          <a:p>
            <a:pPr>
              <a:spcBef>
                <a:spcPts val="0"/>
              </a:spcBef>
            </a:pPr>
            <a:endParaRPr lang="en-US" altLang="zh-TW" sz="1100" b="1" dirty="0" smtClean="0"/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分子：</a:t>
            </a:r>
            <a:r>
              <a:rPr lang="zh-TW" altLang="en-US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14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</a:t>
            </a:r>
            <a:r>
              <a:rPr lang="zh-TW" altLang="en-US" sz="1400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發票</a:t>
            </a:r>
            <a:r>
              <a:rPr lang="zh-TW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案件數</a:t>
            </a:r>
            <a:r>
              <a:rPr lang="zh-TW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請購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</a:t>
            </a:r>
            <a:r>
              <a:rPr lang="zh-TW" altLang="en-US" sz="1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900" b="1" dirty="0" smtClean="0">
                <a:latin typeface="+mn-ea"/>
              </a:rPr>
              <a:t>             </a:t>
            </a:r>
            <a:endParaRPr lang="zh-TW" altLang="en-US" sz="900" b="1" dirty="0">
              <a:latin typeface="+mn-ea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5218882" y="3589352"/>
            <a:ext cx="2997721" cy="854105"/>
            <a:chOff x="640051" y="3765231"/>
            <a:chExt cx="3633011" cy="854105"/>
          </a:xfrm>
        </p:grpSpPr>
        <p:grpSp>
          <p:nvGrpSpPr>
            <p:cNvPr id="16" name="群組 15"/>
            <p:cNvGrpSpPr/>
            <p:nvPr/>
          </p:nvGrpSpPr>
          <p:grpSpPr>
            <a:xfrm>
              <a:off x="640051" y="3765231"/>
              <a:ext cx="3633011" cy="854105"/>
              <a:chOff x="323528" y="916124"/>
              <a:chExt cx="3578328" cy="854105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323528" y="916124"/>
                <a:ext cx="3578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電子發票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核銷案件數</a:t>
                </a: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827584" y="1400897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採購案件數</a:t>
                </a:r>
              </a:p>
            </p:txBody>
          </p:sp>
        </p:grpSp>
        <p:cxnSp>
          <p:nvCxnSpPr>
            <p:cNvPr id="17" name="直線接點 16"/>
            <p:cNvCxnSpPr/>
            <p:nvPr/>
          </p:nvCxnSpPr>
          <p:spPr>
            <a:xfrm flipV="1">
              <a:off x="953607" y="4167935"/>
              <a:ext cx="3241796" cy="112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文字方塊 19"/>
          <p:cNvSpPr txBox="1"/>
          <p:nvPr/>
        </p:nvSpPr>
        <p:spPr>
          <a:xfrm>
            <a:off x="3201398" y="5803395"/>
            <a:ext cx="2596053" cy="810478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>
                <a:alpha val="76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採購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非採購案件請參考教育局文件備忘錄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800902" y="5430599"/>
            <a:ext cx="973255" cy="683341"/>
            <a:chOff x="5804077" y="5713077"/>
            <a:chExt cx="973255" cy="683341"/>
          </a:xfrm>
        </p:grpSpPr>
        <p:sp>
          <p:nvSpPr>
            <p:cNvPr id="4" name="向下箭號 3"/>
            <p:cNvSpPr/>
            <p:nvPr/>
          </p:nvSpPr>
          <p:spPr>
            <a:xfrm rot="4019140">
              <a:off x="5809929" y="6015409"/>
              <a:ext cx="375157" cy="386862"/>
            </a:xfrm>
            <a:prstGeom prst="downArrow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向下箭號 20"/>
            <p:cNvSpPr/>
            <p:nvPr/>
          </p:nvSpPr>
          <p:spPr>
            <a:xfrm rot="3310127">
              <a:off x="6248051" y="5854486"/>
              <a:ext cx="294077" cy="324617"/>
            </a:xfrm>
            <a:prstGeom prst="downArrow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向下箭號 21"/>
            <p:cNvSpPr/>
            <p:nvPr/>
          </p:nvSpPr>
          <p:spPr>
            <a:xfrm rot="2955067">
              <a:off x="6566271" y="5700638"/>
              <a:ext cx="198622" cy="223500"/>
            </a:xfrm>
            <a:prstGeom prst="downArrow">
              <a:avLst/>
            </a:prstGeom>
            <a:solidFill>
              <a:srgbClr val="FF66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07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育局ppt010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教育局ppt草稿" id="{D552411A-B0EC-9547-BEF1-72669456C8CD}" vid="{15C5E784-3144-334D-A20C-F654F12D2C8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教育局ppt0107</Template>
  <TotalTime>27416</TotalTime>
  <Words>1013</Words>
  <Application>Microsoft Office PowerPoint</Application>
  <PresentationFormat>如螢幕大小 (4:3)</PresentationFormat>
  <Paragraphs>179</Paragraphs>
  <Slides>11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4" baseType="lpstr">
      <vt:lpstr>Abel</vt:lpstr>
      <vt:lpstr>Frank Ruhl Libre</vt:lpstr>
      <vt:lpstr>Kozuka Gothic Pr6N M</vt:lpstr>
      <vt:lpstr>맑은 고딕</vt:lpstr>
      <vt:lpstr>微軟正黑體</vt:lpstr>
      <vt:lpstr>新細明體</vt:lpstr>
      <vt:lpstr>標楷體</vt:lpstr>
      <vt:lpstr>Arial</vt:lpstr>
      <vt:lpstr>Calibri</vt:lpstr>
      <vt:lpstr>Calibri Light</vt:lpstr>
      <vt:lpstr>Century Gothic</vt:lpstr>
      <vt:lpstr>Wingdings</vt:lpstr>
      <vt:lpstr>教育局ppt0107</vt:lpstr>
      <vt:lpstr>電子請購暨核銷系統說明</vt:lpstr>
      <vt:lpstr>PowerPoint 簡報</vt:lpstr>
      <vt:lpstr>地方教育發展基金 會計資訊系統(AIS)</vt:lpstr>
      <vt:lpstr>地方教育發展基金 會計資訊系統(AIS)</vt:lpstr>
      <vt:lpstr>PowerPoint 簡報</vt:lpstr>
      <vt:lpstr>PowerPoint 簡報</vt:lpstr>
      <vt:lpstr>PowerPoint 簡報</vt:lpstr>
      <vt:lpstr>二、本校適用情形</vt:lpstr>
      <vt:lpstr>三、KPI目標值 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AEAA-11211</cp:lastModifiedBy>
  <cp:revision>507</cp:revision>
  <cp:lastPrinted>2020-03-20T06:06:51Z</cp:lastPrinted>
  <dcterms:created xsi:type="dcterms:W3CDTF">2018-01-15T04:46:59Z</dcterms:created>
  <dcterms:modified xsi:type="dcterms:W3CDTF">2020-07-31T08:14:03Z</dcterms:modified>
</cp:coreProperties>
</file>